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sldIdLst>
    <p:sldId id="256" r:id="rId2"/>
    <p:sldId id="274" r:id="rId3"/>
    <p:sldId id="257" r:id="rId4"/>
    <p:sldId id="273" r:id="rId5"/>
    <p:sldId id="275" r:id="rId6"/>
    <p:sldId id="281" r:id="rId7"/>
    <p:sldId id="279" r:id="rId8"/>
    <p:sldId id="276" r:id="rId9"/>
    <p:sldId id="277" r:id="rId10"/>
    <p:sldId id="278" r:id="rId11"/>
    <p:sldId id="280" r:id="rId12"/>
    <p:sldId id="258" r:id="rId13"/>
    <p:sldId id="259" r:id="rId14"/>
    <p:sldId id="262" r:id="rId15"/>
    <p:sldId id="264" r:id="rId16"/>
    <p:sldId id="263" r:id="rId17"/>
    <p:sldId id="265" r:id="rId18"/>
    <p:sldId id="268" r:id="rId19"/>
    <p:sldId id="269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13794-95E3-4CB4-BB84-3D4ABCB3FA35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CF3A1-0A67-442A-B71D-728159117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999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CF3A1-0A67-442A-B71D-7281591170E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006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CF3A1-0A67-442A-B71D-7281591170EB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043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CF3A1-0A67-442A-B71D-7281591170E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257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9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753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0539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067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30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39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928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22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13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9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08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10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8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4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2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66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20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F165-0723-47EC-B9E8-A231DD4CA9C7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63C2-41D7-4246-947E-2A879995C2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362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FFBE7-05C1-499A-9BB8-8C1CDC2C5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/>
              <a:t>Osposobljavanje za slučaj potresa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CDFDB65-CB8B-4BF5-8B06-85A6E820BC82}"/>
              </a:ext>
            </a:extLst>
          </p:cNvPr>
          <p:cNvSpPr txBox="1"/>
          <p:nvPr/>
        </p:nvSpPr>
        <p:spPr>
          <a:xfrm>
            <a:off x="4517571" y="4271554"/>
            <a:ext cx="315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3200" dirty="0"/>
              <a:t>Teoretska obuka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6622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1BD04B-70C9-406D-87AF-3D2222DA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hr-BA" dirty="0"/>
              <a:t>Kako se ponašati</a:t>
            </a:r>
            <a:endParaRPr lang="hr-H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A8F643-4AC9-4226-A806-663D9589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7794"/>
            <a:ext cx="6264997" cy="4880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dirty="0">
                <a:solidFill>
                  <a:schemeClr val="accent5"/>
                </a:solidFill>
              </a:rPr>
              <a:t>3.   Nakon potresa </a:t>
            </a:r>
          </a:p>
          <a:p>
            <a:r>
              <a:rPr lang="hr-HR" sz="1600" dirty="0"/>
              <a:t>Kad prestane prvi potres, napustite prostorije na najpogodniji način i uzmite sa sobom najvažnije pripremljene stvari. </a:t>
            </a:r>
          </a:p>
          <a:p>
            <a:r>
              <a:rPr lang="hr-HR" sz="1600" dirty="0"/>
              <a:t>Nikako ne napuštajte građevinu dizalom, upotrebljavajte stepenice (zbog velike mogućnosti od kvara instalacija, rušenja dizala, nestanka struje i sl.). </a:t>
            </a:r>
          </a:p>
          <a:p>
            <a:r>
              <a:rPr lang="hr-HR" sz="1600" dirty="0"/>
              <a:t>Ovlaštena osoba će isključiti električnu struju na glavnoj </a:t>
            </a:r>
            <a:r>
              <a:rPr lang="hr-HR" sz="1600" dirty="0" err="1"/>
              <a:t>sklopci</a:t>
            </a:r>
            <a:r>
              <a:rPr lang="hr-HR" sz="1600" dirty="0"/>
              <a:t> te zatvoriti plin i vodu na glavnome ventilu. </a:t>
            </a:r>
          </a:p>
          <a:p>
            <a:r>
              <a:rPr lang="hr-HR" sz="1600" dirty="0"/>
              <a:t>Pomozite stradalima, ali ne pomičite teško povrijeđene. </a:t>
            </a:r>
          </a:p>
          <a:p>
            <a:r>
              <a:rPr lang="hr-HR" sz="1600" dirty="0"/>
              <a:t>Pijte samo zapakiranu vodu i onu što stigne kao pomoć. </a:t>
            </a:r>
          </a:p>
          <a:p>
            <a:r>
              <a:rPr lang="hr-HR" sz="1600" dirty="0"/>
              <a:t>Postupajte prema uputama sredstava javnog priopćavanja. </a:t>
            </a:r>
          </a:p>
          <a:p>
            <a:r>
              <a:rPr lang="hr-HR" sz="1600" dirty="0"/>
              <a:t>Ako ste ostali pod ruševinama budite mirni i zovite u pomoć tako da lupate čvrstim predmetom o instalacijske cijevi (vodovodnim i od centralnog grijanja). </a:t>
            </a:r>
          </a:p>
          <a:p>
            <a:r>
              <a:rPr lang="hr-HR" sz="1600" dirty="0"/>
              <a:t>Čuvajte snagu!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BACE47-3E95-411B-92AE-6EAFE24AE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33" y="1446077"/>
            <a:ext cx="4178419" cy="39590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027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87CCC-24D0-4D80-ACBD-9B5DE586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Ponašanje u slučaju potresa</a:t>
            </a:r>
            <a:endParaRPr lang="hr-HR" dirty="0"/>
          </a:p>
        </p:txBody>
      </p:sp>
      <p:pic>
        <p:nvPicPr>
          <p:cNvPr id="4" name="Edukativni video _Ponašanje u slučaju potresa_">
            <a:hlinkClick r:id="" action="ppaction://media"/>
            <a:extLst>
              <a:ext uri="{FF2B5EF4-FFF2-40B4-BE49-F238E27FC236}">
                <a16:creationId xmlns:a16="http://schemas.microsoft.com/office/drawing/2014/main" id="{901A0C8D-4B81-4D69-92F0-52F0BE5E2D2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5086" y="1692041"/>
            <a:ext cx="9183420" cy="5165959"/>
          </a:xfrm>
        </p:spPr>
      </p:pic>
    </p:spTree>
    <p:extLst>
      <p:ext uri="{BB962C8B-B14F-4D97-AF65-F5344CB8AC3E}">
        <p14:creationId xmlns:p14="http://schemas.microsoft.com/office/powerpoint/2010/main" val="41772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1A73B2-CC67-4538-9A51-E29C0D98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Evakuacija i spašavanje u slučaju iznenadnog događaja(potresa)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B74CD6-9FBB-414B-B08E-C1F32FE3C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3932"/>
            <a:ext cx="12191999" cy="479406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5"/>
                </a:solidFill>
              </a:rPr>
              <a:t>Evakuacija je organizirano i učinkovito napuštanje prostorije ili građevine prije nego što nastupi ugrožavanje života i zdravlja prisutnih osoba</a:t>
            </a:r>
            <a:r>
              <a:rPr lang="hr-HR" dirty="0"/>
              <a:t>, a koje može izazvati iznenadni događaj čije posljedice je moguće predvidjeti. </a:t>
            </a:r>
          </a:p>
          <a:p>
            <a:endParaRPr lang="hr-HR" dirty="0"/>
          </a:p>
          <a:p>
            <a:r>
              <a:rPr lang="hr-HR" dirty="0">
                <a:solidFill>
                  <a:schemeClr val="accent5"/>
                </a:solidFill>
              </a:rPr>
              <a:t>Evakuacija mora biti organizirana jer se </a:t>
            </a:r>
            <a:r>
              <a:rPr lang="hr-HR" b="1" dirty="0">
                <a:solidFill>
                  <a:schemeClr val="accent5"/>
                </a:solidFill>
              </a:rPr>
              <a:t>mora provoditi na temelju plana na unaprijed utvrđen način te učinkovita jer se mora izvesti brzo i uz maksimalnu sigurnost osoba. </a:t>
            </a:r>
          </a:p>
          <a:p>
            <a:endParaRPr lang="hr-HR" b="1" dirty="0"/>
          </a:p>
          <a:p>
            <a:r>
              <a:rPr lang="hr-HR" b="1" dirty="0">
                <a:solidFill>
                  <a:schemeClr val="accent5"/>
                </a:solidFill>
              </a:rPr>
              <a:t>Spašavanje je organizirano provođenje radnji kojima se osobama zatečenim u ugroženim prostorima pruža pomoć pri njihovom napuštanju, kada uslijed okolnosti nastalih zbog iznenadnih događaja sami ne mogu napustiti ugrožene prostore, a da pri tome ne dovedu u opasnost svoj život.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24615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E2B22F6-2351-4FBE-99F7-AE54D727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hr-BA" sz="2400"/>
              <a:t>Plan evakuacije</a:t>
            </a:r>
            <a:endParaRPr lang="hr-HR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981777-F20F-4CD6-9404-6ACD46192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7794"/>
            <a:ext cx="4635879" cy="4880206"/>
          </a:xfrm>
        </p:spPr>
        <p:txBody>
          <a:bodyPr>
            <a:normAutofit/>
          </a:bodyPr>
          <a:lstStyle/>
          <a:p>
            <a:r>
              <a:rPr lang="hr-HR" sz="1400" dirty="0"/>
              <a:t>Na osnovu Plana mora se provoditi i praktična obuka koja obuhvaća izvođenje praktičnih vježbi evakuacije i spašavanja radnika i drugih osoba iz građevine sa detaljnim upoznavanjem putova za evakuaciju i praktičan rad sa raspoloživim spravama i opremom za spašavanje. </a:t>
            </a:r>
          </a:p>
          <a:p>
            <a:r>
              <a:rPr lang="hr-HR" sz="1400" dirty="0"/>
              <a:t>Izvođenje obuke radnika o evakuaciji i spašavanju, izvodi se na način, da se teoretska, a naročito praktična obuka, obavlja u građevinama gdje se radnici upoznaju sa specifičnim opasnostima, mjerama zaštite i o mogućnostima brze i sigurne evakuacije i spašavanja iz građevina.</a:t>
            </a:r>
          </a:p>
          <a:p>
            <a:r>
              <a:rPr lang="hr-HR" sz="1400" dirty="0"/>
              <a:t>Izvođenje obuke radnika o evakuaciji i spašavanju, provodi se putem predavanja uz obavezno provođenje praktičnih vježbi i to najmanje jedanput u dvije godine.</a:t>
            </a:r>
          </a:p>
          <a:p>
            <a:r>
              <a:rPr lang="hr-HR" sz="1400" b="1" dirty="0">
                <a:solidFill>
                  <a:schemeClr val="accent5"/>
                </a:solidFill>
              </a:rPr>
              <a:t>U Planu su navedene obveze osoba i postupci u slučaju evakuacije i spašavanja-jako je važno da tlocrt građevine, sa zbornim mjestom te svim putevima evakuacije i znakovima za evakuaciju bude izvješen na zidovima građevine.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3700BE-278C-4F8F-9E1B-34726C6CA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049" y="871538"/>
            <a:ext cx="7546128" cy="507444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7109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940F98-F48B-4A55-816C-E2768A30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Informacije i upozorenja na putovima za evakuaciju i spašavanje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95A597-D3AA-48D1-828D-BA3BDEEC2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59430"/>
            <a:ext cx="12192000" cy="4898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5"/>
                </a:solidFill>
              </a:rPr>
              <a:t>1. Na svim vratima koja vode na stubišta koja se koriste za izlaz - putevi za evakuaciju, moraju biti postavljene standardne ploče s natpisom i simbolom IZLAZ.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2. Na svim stubišnim prostorima u prizemlju, također mora biti postavljena veoma uočljiva ploča s natpisom i simbolom IZLAZ.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3. Na vratima koja služe isključivo kao izlaz u slučaju opasnosti, moraju biti postavljene standardne ploče s natpisom IZLAZ U SLUČAJU OPASNOSTI. </a:t>
            </a:r>
          </a:p>
          <a:p>
            <a:pPr marL="0" indent="0">
              <a:buNone/>
            </a:pPr>
            <a:r>
              <a:rPr lang="hr-HR" dirty="0"/>
              <a:t>4. U stubišnom prostoru u prizemlju, gdje su stepenice za ulaz u podrum, mora biti postavljena standardna ploča s natpisom ULAZ U PODRUM i to iznad ulaza u podrum.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34B0501-60FD-4AAA-95C3-1767CA03F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39" y="5116407"/>
            <a:ext cx="7572152" cy="1741593"/>
          </a:xfrm>
          <a:prstGeom prst="rect">
            <a:avLst/>
          </a:prstGeom>
        </p:spPr>
      </p:pic>
      <p:pic>
        <p:nvPicPr>
          <p:cNvPr id="1026" name="Picture 2" descr="Izlaz">
            <a:extLst>
              <a:ext uri="{FF2B5EF4-FFF2-40B4-BE49-F238E27FC236}">
                <a16:creationId xmlns:a16="http://schemas.microsoft.com/office/drawing/2014/main" id="{A4061E04-210F-4B16-9A03-199ECF98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9" y="5116406"/>
            <a:ext cx="1741594" cy="17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8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610E13-BE4A-4031-882A-FF6681DA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6530"/>
            <a:ext cx="10515600" cy="608761"/>
          </a:xfrm>
        </p:spPr>
        <p:txBody>
          <a:bodyPr>
            <a:normAutofit/>
          </a:bodyPr>
          <a:lstStyle/>
          <a:p>
            <a:r>
              <a:rPr lang="hr-BA" dirty="0"/>
              <a:t>Izlaz za evakuaciju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7A58FC-5C3F-425B-805D-91A47E25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8445"/>
            <a:ext cx="9366069" cy="48613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Izlaz za evakuaciju je onaj izlaz kroz koji osobe mogu izaći bez opasnosti od udarca ili pada, odnosno ne smije biti suženja niti smanjenja visine izlaza kao ni povišenih pragova i sl. </a:t>
            </a:r>
          </a:p>
          <a:p>
            <a:pPr marL="0" indent="0">
              <a:buNone/>
            </a:pPr>
            <a:r>
              <a:rPr lang="hr-HR" dirty="0"/>
              <a:t>Vrata s automatskim otvaranjem moraju biti izvedena tako da se u slučaju nestanka energije mogu otvoriti ručno. </a:t>
            </a:r>
          </a:p>
          <a:p>
            <a:pPr marL="0" indent="0">
              <a:buNone/>
            </a:pPr>
            <a:r>
              <a:rPr lang="hr-HR" dirty="0"/>
              <a:t>Za evakuacijske putove ne smiju služiti : </a:t>
            </a:r>
          </a:p>
          <a:p>
            <a:pPr>
              <a:buFontTx/>
              <a:buChar char="-"/>
            </a:pPr>
            <a:r>
              <a:rPr lang="hr-HR" dirty="0"/>
              <a:t>Kružne stepenice </a:t>
            </a:r>
          </a:p>
          <a:p>
            <a:pPr>
              <a:buFontTx/>
              <a:buChar char="-"/>
            </a:pPr>
            <a:r>
              <a:rPr lang="hr-HR" dirty="0"/>
              <a:t>Dizala </a:t>
            </a:r>
          </a:p>
          <a:p>
            <a:pPr>
              <a:buFontTx/>
              <a:buChar char="-"/>
            </a:pPr>
            <a:r>
              <a:rPr lang="hr-HR" dirty="0"/>
              <a:t>Putovi uz skladišta opasnih tvari, opasne procese, cjevovode s opasnim tvarima i sl. </a:t>
            </a:r>
          </a:p>
          <a:p>
            <a:pPr>
              <a:buFontTx/>
              <a:buChar char="-"/>
            </a:pPr>
            <a:r>
              <a:rPr lang="hr-HR" dirty="0"/>
              <a:t>Oni putovi koji smanjuju mogućnost uporabe zaštitnih sustava - Rotirajuća vrata na evakuacijskim izlazima </a:t>
            </a:r>
          </a:p>
          <a:p>
            <a:pPr>
              <a:buFontTx/>
              <a:buChar char="-"/>
            </a:pPr>
            <a:endParaRPr lang="hr-HR" b="1" dirty="0"/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Rasvjeta putova za evakuaciju, i drugih važnijih prostorija i prostora mora sadržavati i sigurnosnu rasvjetu.</a:t>
            </a:r>
          </a:p>
          <a:p>
            <a:pPr marL="0" indent="0">
              <a:buNone/>
            </a:pPr>
            <a:r>
              <a:rPr lang="hr-HR" dirty="0"/>
              <a:t>Sigurnosna rasvjeta služi u slučaju nestanka električne energije gradske mreže. </a:t>
            </a:r>
          </a:p>
          <a:p>
            <a:pPr marL="0" indent="0">
              <a:buNone/>
            </a:pPr>
            <a:r>
              <a:rPr lang="hr-HR" dirty="0"/>
              <a:t>Ona omogućava sigurno napuštanje prostora. </a:t>
            </a:r>
          </a:p>
          <a:p>
            <a:pPr marL="0" indent="0">
              <a:buNone/>
            </a:pPr>
            <a:r>
              <a:rPr lang="hr-HR" dirty="0"/>
              <a:t>Montira se iznad glavnih izlaza i ulaza u prostorije, odnosno stubišta određene građevine.</a:t>
            </a:r>
            <a:endParaRPr lang="hr-HR" b="1" dirty="0"/>
          </a:p>
        </p:txBody>
      </p:sp>
      <p:pic>
        <p:nvPicPr>
          <p:cNvPr id="2050" name="Picture 2" descr="Sigurnosna rasvjeta - Luma Energy">
            <a:extLst>
              <a:ext uri="{FF2B5EF4-FFF2-40B4-BE49-F238E27FC236}">
                <a16:creationId xmlns:a16="http://schemas.microsoft.com/office/drawing/2014/main" id="{6E04EBEE-57C3-4325-8E92-5D2F8F1E6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534352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Što je izlaz za evakuaciju? Rute i izlazi evakuacije: zahtjevi i norme -  Poslovni portal">
            <a:extLst>
              <a:ext uri="{FF2B5EF4-FFF2-40B4-BE49-F238E27FC236}">
                <a16:creationId xmlns:a16="http://schemas.microsoft.com/office/drawing/2014/main" id="{D13C44BB-B809-41AC-AD80-FDBC1370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69" y="1978444"/>
            <a:ext cx="2825931" cy="14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4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610E13-BE4A-4031-882A-FF6681DA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5719"/>
            <a:ext cx="10515600" cy="674075"/>
          </a:xfrm>
        </p:spPr>
        <p:txBody>
          <a:bodyPr/>
          <a:lstStyle/>
          <a:p>
            <a:r>
              <a:rPr lang="hr-BA" dirty="0"/>
              <a:t>Putevi za evakuaciju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7A58FC-5C3F-425B-805D-91A47E25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8617"/>
            <a:ext cx="12192000" cy="484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1. Sva vrata koja služe za izlaz iz pojedinih radnih, pomoćnih prostorija i drugih prostora, ne smiju biti zaključana kako bi u slučaju opasnosti učenici, radnici i druge osobe mogle brzo napustiti zgrade.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2. Brave moraju biti ispravne da se vrata mogu lako otvoriti.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3. Sva vrata na hodnicima, i drugim prostorijama gdje se nalazi stalno ili povremeno veći broj ljudi, moraju biti tako ugrađena da se otvaraju prema van.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4. Sav prostor oko izlaznih vrata iz prostorija, zatim prostor hodnika, stubišta, i drugih površina predviđenih za prolaz i izlaz osoba iz građevine, moraju stalno biti slobodni i prohodni.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5. Prostor oko izlaznih vrata iz građevina kao i putovi udaljavanja od građevine, također se moraju održavati slobodnim i prohodnim.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6. Prostor oko vatrogasnih aparata, glavnih električnih sklopki i zasuna za zatvaranje plina, kao i oko zidnih hidranata, mora biti slobodan da se nesmetano može doći do istih za slučaj intervencije.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7. Aparati za gašenje požara što se nalaze na hodnicima moraju biti tako postavljeni da ne smetaju pri prolazu osoba.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8. Po podu hodnika, stubišta i drugih putova za evakuaciju i spašavanje, ne smiju biti postavljeni provizorni električni kablovi, ne smiju biti udubine u podu a niti druge prepreke ili predmeti koji bi smetali ili onemogućavali brzo izlaženje osoba.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9. Na hodnicima koji služe isključivo za prolaz osoba ne smiju se postavljati stolovi, stolice ni drugi predmeti koji bi mogli onemogućiti brzo izlaženje.</a:t>
            </a:r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01734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CEDE73-BA70-42A9-BC81-6D1FF141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Zborna mjesta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4911A1-7A8D-4ECB-8AA6-A0C75B64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2378"/>
            <a:ext cx="9315450" cy="4875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Zborna mjesta evakuacije i spašavanja na otvorenom</a:t>
            </a:r>
            <a:r>
              <a:rPr lang="hr-HR" dirty="0">
                <a:solidFill>
                  <a:schemeClr val="accent5"/>
                </a:solidFill>
              </a:rPr>
              <a:t>(u slučaju olujnih vjetrova, mećave, izuzetno niskih temperatura i tuče- zborno mjesto ne smije biti na otvorenome) :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5"/>
                </a:solidFill>
              </a:rPr>
              <a:t>-  </a:t>
            </a:r>
            <a:r>
              <a:rPr lang="hr-HR" b="1" dirty="0">
                <a:solidFill>
                  <a:schemeClr val="accent5"/>
                </a:solidFill>
              </a:rPr>
              <a:t>moraju biti dovoljno udaljeno od svih izvora opasnosti 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accent5"/>
                </a:solidFill>
              </a:rPr>
              <a:t>kod visokih objekata zborno mjesto mora biti izvan zone rušenja(polovica visine objekta) </a:t>
            </a:r>
          </a:p>
          <a:p>
            <a:pPr>
              <a:buFontTx/>
              <a:buChar char="-"/>
            </a:pPr>
            <a:r>
              <a:rPr lang="hr-HR" b="1" dirty="0">
                <a:solidFill>
                  <a:schemeClr val="accent5"/>
                </a:solidFill>
              </a:rPr>
              <a:t>mora se odrediti više alternativnih zbornih mjesta 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accent5"/>
                </a:solidFill>
              </a:rPr>
              <a:t>pri propuštanju opasnih plinova ili požarima s gustim i otrovnim dimovima mora se voditi računa o prevladavajućem vjetru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5"/>
                </a:solidFill>
              </a:rPr>
              <a:t>- </a:t>
            </a:r>
            <a:r>
              <a:rPr lang="hr-HR" b="1" dirty="0">
                <a:solidFill>
                  <a:schemeClr val="accent5"/>
                </a:solidFill>
              </a:rPr>
              <a:t>zborno mjesto ne smije predstavljati smetnju za vatrogasnu intervenciju. </a:t>
            </a:r>
          </a:p>
        </p:txBody>
      </p:sp>
      <p:pic>
        <p:nvPicPr>
          <p:cNvPr id="3074" name="Picture 2" descr="Oznaka za spašavanje: zborno mjesto | KAISER+KRAFT Hrvatska">
            <a:extLst>
              <a:ext uri="{FF2B5EF4-FFF2-40B4-BE49-F238E27FC236}">
                <a16:creationId xmlns:a16="http://schemas.microsoft.com/office/drawing/2014/main" id="{BF1B5D56-B273-4DC7-BA05-590B1F83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1" y="30861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3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B1163C-E1E6-4D16-93CE-9819E859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4916"/>
            <a:ext cx="6800850" cy="1325563"/>
          </a:xfrm>
        </p:spPr>
        <p:txBody>
          <a:bodyPr/>
          <a:lstStyle/>
          <a:p>
            <a:r>
              <a:rPr lang="hr-BA" dirty="0"/>
              <a:t>Najčešća opasnost kod iznenadnih događaja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38980F2-66CF-45F8-8EBA-9DB361DF8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438" y="-4742"/>
            <a:ext cx="5262562" cy="686274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5BC86E1-33CE-4808-9A94-02BCED7A2F71}"/>
              </a:ext>
            </a:extLst>
          </p:cNvPr>
          <p:cNvSpPr txBox="1"/>
          <p:nvPr/>
        </p:nvSpPr>
        <p:spPr>
          <a:xfrm>
            <a:off x="164306" y="2055767"/>
            <a:ext cx="6472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/>
              <a:t>Požar je najčešća nuspojava kod iznenadnih događaja</a:t>
            </a:r>
          </a:p>
          <a:p>
            <a:endParaRPr lang="hr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b="1" dirty="0">
                <a:solidFill>
                  <a:schemeClr val="accent5"/>
                </a:solidFill>
              </a:rPr>
              <a:t>Važno je da zadužene osobe postupaju u skladu sa planom evakuacije i spašavanja</a:t>
            </a:r>
          </a:p>
          <a:p>
            <a:endParaRPr lang="hr-BA" b="1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b="1" dirty="0">
                <a:solidFill>
                  <a:schemeClr val="accent5"/>
                </a:solidFill>
              </a:rPr>
              <a:t>Kod gašenja požara samo osobe koje su osposobljene za gašenje smiju rukovati aparatima za gašenje i hidrantima</a:t>
            </a:r>
            <a:r>
              <a:rPr lang="hr-HR" b="1" dirty="0">
                <a:solidFill>
                  <a:schemeClr val="accent5"/>
                </a:solidFill>
              </a:rPr>
              <a:t> i to samo u situacijama u kojima je požar zahvatio samo manju površinu te ga je moguće lokalizirati korištenjem navedenih sredstava</a:t>
            </a:r>
            <a:r>
              <a:rPr lang="hr-HR" dirty="0">
                <a:solidFill>
                  <a:schemeClr val="accent5"/>
                </a:solidFill>
              </a:rPr>
              <a:t>(</a:t>
            </a:r>
            <a:r>
              <a:rPr lang="hr-HR" b="1" dirty="0">
                <a:solidFill>
                  <a:srgbClr val="FF0000"/>
                </a:solidFill>
                <a:highlight>
                  <a:srgbClr val="C0C0C0"/>
                </a:highlight>
              </a:rPr>
              <a:t>u svim ostalim slučajevima obaviti evakuaciju i spašavanje te pričekati dežurne službe</a:t>
            </a:r>
            <a:r>
              <a:rPr lang="hr-HR" dirty="0">
                <a:solidFill>
                  <a:schemeClr val="accent5"/>
                </a:solidFill>
              </a:rPr>
              <a:t>)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accent5"/>
                </a:solidFill>
              </a:rPr>
              <a:t>U slučaju pojave požara, osoba ovlaštena i zadužena za isključenje električne energije što prije isključuje dovod el. energije, vode, plina i drugih energenata.</a:t>
            </a:r>
            <a:endParaRPr lang="hr-BA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1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4D105B-FC86-4C83-A9D0-D419BA7B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5798"/>
            <a:ext cx="10515600" cy="1325563"/>
          </a:xfrm>
        </p:spPr>
        <p:txBody>
          <a:bodyPr/>
          <a:lstStyle/>
          <a:p>
            <a:r>
              <a:rPr lang="hr-BA" dirty="0"/>
              <a:t>Zvučne obavijesti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552FFC-8793-4B50-8345-DB3D275C4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1361"/>
            <a:ext cx="7443789" cy="4924498"/>
          </a:xfrm>
        </p:spPr>
        <p:txBody>
          <a:bodyPr>
            <a:normAutofit fontScale="92500" lnSpcReduction="10000"/>
          </a:bodyPr>
          <a:lstStyle/>
          <a:p>
            <a:r>
              <a:rPr lang="hr-HR" sz="1600" b="1" i="0" dirty="0">
                <a:solidFill>
                  <a:schemeClr val="accent5"/>
                </a:solidFill>
                <a:effectLst/>
              </a:rPr>
              <a:t>Upozorenje na nadolazeću opasnost-Upotrebljava se za nadolazeće prirodne i druge opasnosti koje ne zahtijevaju trenutnu reakciju </a:t>
            </a:r>
            <a:r>
              <a:rPr lang="hr-HR" sz="1600" b="0" i="0" dirty="0">
                <a:solidFill>
                  <a:schemeClr val="accent5"/>
                </a:solidFill>
                <a:effectLst/>
              </a:rPr>
              <a:t>na dati znak (nadolazeći vodni val, požar koji se približava određenom području, približavanje oluje, zagađenje okoliša i sl.). </a:t>
            </a:r>
            <a:r>
              <a:rPr lang="hr-HR" sz="1600" b="1" i="0" dirty="0">
                <a:solidFill>
                  <a:schemeClr val="accent5"/>
                </a:solidFill>
                <a:effectLst/>
              </a:rPr>
              <a:t>Oglašava se kombinacijom jednoličnog i </a:t>
            </a:r>
            <a:r>
              <a:rPr lang="hr-HR" sz="1600" b="1" i="0" dirty="0" err="1">
                <a:solidFill>
                  <a:schemeClr val="accent5"/>
                </a:solidFill>
                <a:effectLst/>
              </a:rPr>
              <a:t>zavijajućeg</a:t>
            </a:r>
            <a:r>
              <a:rPr lang="hr-HR" sz="1600" b="1" i="0" dirty="0">
                <a:solidFill>
                  <a:schemeClr val="accent5"/>
                </a:solidFill>
                <a:effectLst/>
              </a:rPr>
              <a:t> tona u trajanju od sto /100/ sekundi (tri jednolična tona po dvadeset /20/ sekundi koja dijele dva </a:t>
            </a:r>
            <a:r>
              <a:rPr lang="hr-HR" sz="1600" b="1" i="0" dirty="0" err="1">
                <a:solidFill>
                  <a:schemeClr val="accent5"/>
                </a:solidFill>
                <a:effectLst/>
              </a:rPr>
              <a:t>zavijajuća</a:t>
            </a:r>
            <a:r>
              <a:rPr lang="hr-HR" sz="1600" b="1" i="0" dirty="0">
                <a:solidFill>
                  <a:schemeClr val="accent5"/>
                </a:solidFill>
                <a:effectLst/>
              </a:rPr>
              <a:t> tona od dvadeset /20/ sekundi).</a:t>
            </a:r>
          </a:p>
          <a:p>
            <a:pPr marL="0" indent="0">
              <a:buNone/>
            </a:pPr>
            <a:endParaRPr lang="hr-HR" sz="1600" b="0" i="0" dirty="0">
              <a:solidFill>
                <a:schemeClr val="accent5"/>
              </a:solidFill>
              <a:effectLst/>
            </a:endParaRPr>
          </a:p>
          <a:p>
            <a:r>
              <a:rPr lang="hr-HR" sz="1600" b="1" dirty="0">
                <a:solidFill>
                  <a:schemeClr val="accent5"/>
                </a:solidFill>
              </a:rPr>
              <a:t>Neposredna opasnost-Upotrebljava se za neposredne opasnosti </a:t>
            </a:r>
            <a:r>
              <a:rPr lang="hr-HR" sz="1600" dirty="0">
                <a:solidFill>
                  <a:schemeClr val="accent5"/>
                </a:solidFill>
              </a:rPr>
              <a:t>od požara, pucanja nasipa ili brana, radioloških i kemijskih nesreća, vojnih napada i drugih opasnosti </a:t>
            </a:r>
            <a:r>
              <a:rPr lang="hr-HR" sz="1600" b="1" dirty="0">
                <a:solidFill>
                  <a:schemeClr val="accent5"/>
                </a:solidFill>
              </a:rPr>
              <a:t>kada je potrebna žurna reakcija</a:t>
            </a:r>
            <a:r>
              <a:rPr lang="hr-HR" sz="1600" dirty="0">
                <a:solidFill>
                  <a:schemeClr val="accent5"/>
                </a:solidFill>
              </a:rPr>
              <a:t> na dati znak. </a:t>
            </a:r>
            <a:r>
              <a:rPr lang="hr-HR" sz="1600" b="1" dirty="0">
                <a:solidFill>
                  <a:schemeClr val="accent5"/>
                </a:solidFill>
              </a:rPr>
              <a:t>Oglašava se neprekidnim </a:t>
            </a:r>
            <a:r>
              <a:rPr lang="hr-HR" sz="1600" b="1" dirty="0" err="1">
                <a:solidFill>
                  <a:schemeClr val="accent5"/>
                </a:solidFill>
              </a:rPr>
              <a:t>zavijajućim</a:t>
            </a:r>
            <a:r>
              <a:rPr lang="hr-HR" sz="1600" b="1" dirty="0">
                <a:solidFill>
                  <a:schemeClr val="accent5"/>
                </a:solidFill>
              </a:rPr>
              <a:t> tonom u trajanju šezdeset /60/ sekundi.</a:t>
            </a:r>
          </a:p>
          <a:p>
            <a:pPr marL="0" indent="0">
              <a:buNone/>
            </a:pPr>
            <a:endParaRPr lang="hr-HR" sz="1600" dirty="0">
              <a:solidFill>
                <a:schemeClr val="accent5"/>
              </a:solidFill>
            </a:endParaRPr>
          </a:p>
          <a:p>
            <a:r>
              <a:rPr lang="hr-HR" sz="1600" b="1" i="0" dirty="0">
                <a:solidFill>
                  <a:schemeClr val="accent5"/>
                </a:solidFill>
                <a:effectLst/>
              </a:rPr>
              <a:t>Prestanak opasnosti-Upotrebljava se kada se ocjeni da su sve opasnosti za stanov­ništvo prestale</a:t>
            </a:r>
            <a:r>
              <a:rPr lang="hr-HR" sz="1600" b="0" i="0" dirty="0">
                <a:solidFill>
                  <a:schemeClr val="accent5"/>
                </a:solidFill>
                <a:effectLst/>
              </a:rPr>
              <a:t>, a obavezno nakon neposredne opasnosti. Znak se upotrebljava i za potrebe ispitivanja ispravnosti i razvoja sustava za uzbunjivanje. </a:t>
            </a:r>
            <a:r>
              <a:rPr lang="hr-HR" sz="1600" b="1" i="0" dirty="0">
                <a:solidFill>
                  <a:schemeClr val="accent5"/>
                </a:solidFill>
                <a:effectLst/>
              </a:rPr>
              <a:t>Oglašava se jednoličnim tonom u trajanju od šezdeset /60/ sekundi.</a:t>
            </a:r>
          </a:p>
          <a:p>
            <a:pPr marL="0" indent="0">
              <a:buNone/>
            </a:pPr>
            <a:endParaRPr lang="hr-HR" sz="1600" b="0" i="0" dirty="0">
              <a:solidFill>
                <a:schemeClr val="accent5"/>
              </a:solidFill>
              <a:effectLst/>
            </a:endParaRPr>
          </a:p>
          <a:p>
            <a:r>
              <a:rPr lang="hr-HR" sz="1600" b="1" i="0" dirty="0">
                <a:solidFill>
                  <a:schemeClr val="accent5"/>
                </a:solidFill>
                <a:effectLst/>
              </a:rPr>
              <a:t>Vatrogasna uzbuna-Oglašava se jednoličnim tonom sa stankama sveukupno u trajanju od devedeset /90/ sekundi (tri jednolična tona po dvadeset /20/ sekundi i dvije stanke po petnaest /15/ sekundi).</a:t>
            </a:r>
            <a:endParaRPr lang="hr-HR" sz="1600" b="1" dirty="0">
              <a:solidFill>
                <a:schemeClr val="accent5"/>
              </a:solidFill>
            </a:endParaRPr>
          </a:p>
          <a:p>
            <a:endParaRPr lang="hr-HR" sz="1800" dirty="0"/>
          </a:p>
        </p:txBody>
      </p:sp>
      <p:pic>
        <p:nvPicPr>
          <p:cNvPr id="1034" name="Picture 10" descr="Uredba o jedinstvenim znakovima za uzbunjivanje">
            <a:extLst>
              <a:ext uri="{FF2B5EF4-FFF2-40B4-BE49-F238E27FC236}">
                <a16:creationId xmlns:a16="http://schemas.microsoft.com/office/drawing/2014/main" id="{633ECB1C-DDD0-41A0-97EA-A31D96BD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9" y="2822"/>
            <a:ext cx="4748212" cy="68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7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F9383-40B0-4FD4-88EA-2BABFEA7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Općenite informacije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4AF3E9-B0BF-4EAC-A1C6-FF00965BF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Potres ne ubija, već ubijaju građevine i dijelovi građevina kojima je narušena stabilnost kao posljedica potresa</a:t>
            </a:r>
          </a:p>
          <a:p>
            <a:r>
              <a:rPr lang="hr-HR" dirty="0"/>
              <a:t>Moguće je predvidjeti jačinu potresa, ali ne i vrijeme njegova zbivanja</a:t>
            </a:r>
          </a:p>
          <a:p>
            <a:r>
              <a:rPr lang="hr-HR" dirty="0"/>
              <a:t>Najbolja preventiva potresu je dobro planiranje, projektiranje i gradnja prema načelima protupotresnoga graditeljstva te stalno educiranje stanovništva i osposobljavanje operativnih snaga(kao i provođenje vježbi evakuacije i postupanja u slučaju potresa)</a:t>
            </a:r>
          </a:p>
        </p:txBody>
      </p:sp>
    </p:spTree>
    <p:extLst>
      <p:ext uri="{BB962C8B-B14F-4D97-AF65-F5344CB8AC3E}">
        <p14:creationId xmlns:p14="http://schemas.microsoft.com/office/powerpoint/2010/main" val="203995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5E0331-C39E-4AA4-876E-E75F942E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Postupci u slučaju ozlijede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3B408E-B5F0-44C8-8CD3-E42CF9650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Prva pomoć :</a:t>
            </a:r>
          </a:p>
          <a:p>
            <a:pPr marL="514350" indent="-514350">
              <a:buAutoNum type="arabicPeriod"/>
            </a:pPr>
            <a:r>
              <a:rPr lang="hr-HR" b="1" dirty="0">
                <a:solidFill>
                  <a:schemeClr val="accent5"/>
                </a:solidFill>
              </a:rPr>
              <a:t>Unesrećenog iznijeti izvan zona opasnosti - na svježi zrak. </a:t>
            </a:r>
          </a:p>
          <a:p>
            <a:pPr marL="514350" indent="-514350">
              <a:buAutoNum type="arabicPeriod"/>
            </a:pPr>
            <a:r>
              <a:rPr lang="hr-HR" b="1" dirty="0">
                <a:solidFill>
                  <a:schemeClr val="accent5"/>
                </a:solidFill>
              </a:rPr>
              <a:t>Ako unesrećeni ne diše, primijeniti umjetno disanje. </a:t>
            </a:r>
          </a:p>
          <a:p>
            <a:pPr marL="514350" indent="-514350">
              <a:buAutoNum type="arabicPeriod"/>
            </a:pPr>
            <a:r>
              <a:rPr lang="hr-HR" b="1" dirty="0">
                <a:solidFill>
                  <a:schemeClr val="accent5"/>
                </a:solidFill>
              </a:rPr>
              <a:t>S unesrećenog skinuti zagađenu odjeću i obuću. </a:t>
            </a:r>
          </a:p>
          <a:p>
            <a:pPr marL="514350" indent="-514350">
              <a:buAutoNum type="arabicPeriod"/>
            </a:pPr>
            <a:r>
              <a:rPr lang="hr-HR" b="1" dirty="0">
                <a:solidFill>
                  <a:schemeClr val="accent5"/>
                </a:solidFill>
              </a:rPr>
              <a:t>U slučaju dodira unesrećenog s ukapljenim plinom, zamrznute dijelove otopiti s mlakom vodom. </a:t>
            </a:r>
          </a:p>
          <a:p>
            <a:pPr marL="514350" indent="-514350">
              <a:buAutoNum type="arabicPeriod"/>
            </a:pPr>
            <a:r>
              <a:rPr lang="hr-HR" b="1" dirty="0">
                <a:solidFill>
                  <a:schemeClr val="accent5"/>
                </a:solidFill>
              </a:rPr>
              <a:t>Unesrećenog treba utopliti i zabraniti mu bilo kakvo kretanje – mora mirovati. </a:t>
            </a:r>
          </a:p>
          <a:p>
            <a:pPr marL="514350" indent="-514350">
              <a:buAutoNum type="arabicPeriod"/>
            </a:pPr>
            <a:r>
              <a:rPr lang="hr-HR" b="1" dirty="0">
                <a:solidFill>
                  <a:schemeClr val="accent5"/>
                </a:solidFill>
              </a:rPr>
              <a:t>Osigurati medicinsku njegu.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>
                <a:solidFill>
                  <a:schemeClr val="accent5"/>
                </a:solidFill>
              </a:rPr>
              <a:t>Diše li unesrećeni teško, koristiti uređaje s kisikom za disanje. 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Napomena: Prilikom intervencija s opasnim tvarima provjeriti je li nazočno medicinsko osoblje upoznato sa svojstvima opasnih tvari. Pri bilo kakvoj intervenciji s opasnim tvarima obvezno konzultirati stručnjake kemijsko - tehnološke struke, toksikologe, medicinare, konstruktore prijevoznih sredstava i dr.</a:t>
            </a:r>
          </a:p>
        </p:txBody>
      </p:sp>
    </p:spTree>
    <p:extLst>
      <p:ext uri="{BB962C8B-B14F-4D97-AF65-F5344CB8AC3E}">
        <p14:creationId xmlns:p14="http://schemas.microsoft.com/office/powerpoint/2010/main" val="119625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5E0331-C39E-4AA4-876E-E75F942E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Završetak evakuacije i spašavanja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3B408E-B5F0-44C8-8CD3-E42CF9650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Završetkom evakuacije smatra se trenutak kada su svi učenici, radnici i druge osobe napustili ugrožene objekte ili prostore. </a:t>
            </a:r>
          </a:p>
          <a:p>
            <a:pPr marL="0" indent="0">
              <a:buNone/>
            </a:pPr>
            <a:endParaRPr lang="hr-HR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Spašavanju se pristupa nakon dojave o unesrećenoj osobi koja nije u mogućnosti samostalno završiti evakuaciju</a:t>
            </a:r>
          </a:p>
          <a:p>
            <a:pPr marL="0" indent="0">
              <a:buNone/>
            </a:pPr>
            <a:endParaRPr lang="hr-HR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</a:rPr>
              <a:t>Završetak spašavanja je trenutak kad su sve osobe napustile zgradu i sastale se na zbornim mjestima, a osobe zadužene za provjeru evakuiranih su potvrdile da su svi na zbornom mjestu</a:t>
            </a:r>
          </a:p>
        </p:txBody>
      </p:sp>
    </p:spTree>
    <p:extLst>
      <p:ext uri="{BB962C8B-B14F-4D97-AF65-F5344CB8AC3E}">
        <p14:creationId xmlns:p14="http://schemas.microsoft.com/office/powerpoint/2010/main" val="118301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6FC941-2802-4030-BD51-C525BDAB5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C04E7-B10C-4643-8162-13C81A2E3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D690B6-C546-4A5F-A621-52B7D2A66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85E6C-D23D-48A2-99E5-497B121FE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2C89030-1B99-4C1D-B41F-07F4F3DD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BA" dirty="0"/>
              <a:t>Što je potres</a:t>
            </a:r>
            <a:endParaRPr lang="hr-H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91EF93-F5F6-4DBB-974F-728579F6B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454F57-42E8-476E-9197-CF92BBBE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" y="2121426"/>
            <a:ext cx="7549639" cy="4736574"/>
          </a:xfrm>
        </p:spPr>
        <p:txBody>
          <a:bodyPr>
            <a:normAutofit fontScale="92500"/>
          </a:bodyPr>
          <a:lstStyle/>
          <a:p>
            <a:r>
              <a:rPr lang="hr-HR" sz="1600" dirty="0">
                <a:solidFill>
                  <a:schemeClr val="accent5"/>
                </a:solidFill>
              </a:rPr>
              <a:t>Potres je iznenadno otpuštanje potencijalne elastične energije u Zemljinoj kori, u obliku seizmičkih valova koji uzrokuju podrhtavanje Zemljine površine.</a:t>
            </a:r>
          </a:p>
          <a:p>
            <a:pPr marL="0" indent="0">
              <a:buNone/>
            </a:pPr>
            <a:r>
              <a:rPr lang="hr-HR" sz="1600" dirty="0"/>
              <a:t>Najčešće se događaju na rasjedima(tektonski), no mogu biti vulkanski, </a:t>
            </a:r>
            <a:r>
              <a:rPr lang="hr-HR" sz="1600" dirty="0" err="1"/>
              <a:t>urušni</a:t>
            </a:r>
            <a:r>
              <a:rPr lang="hr-HR" sz="1600" dirty="0"/>
              <a:t>, </a:t>
            </a:r>
            <a:r>
              <a:rPr lang="hr-HR" sz="1600" dirty="0" err="1"/>
              <a:t>impaktni</a:t>
            </a:r>
            <a:r>
              <a:rPr lang="hr-HR" sz="1600" dirty="0"/>
              <a:t>(meteor) i umjetno izazvani(eksplozija).</a:t>
            </a:r>
          </a:p>
          <a:p>
            <a:pPr marL="0" indent="0">
              <a:buNone/>
            </a:pPr>
            <a:r>
              <a:rPr lang="hr-HR" sz="1600" dirty="0"/>
              <a:t>Nakon snažnog potresa slijedi niz slabijih naknadnih potresa, koji se s vremenom prorjeđuju i slabe.</a:t>
            </a:r>
          </a:p>
          <a:p>
            <a:r>
              <a:rPr lang="hr-HR" sz="1600" dirty="0"/>
              <a:t>Potres opisujemo dvjema različitim mjerama: magnitudom i intenzitetom potresa.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accent5"/>
                </a:solidFill>
              </a:rPr>
              <a:t>Magnituda potresa je mjera energije koja je oslobođena prilikom potresa, mjeri se seizmografima, a izražava se stupnjevima Richtera.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accent5"/>
                </a:solidFill>
              </a:rPr>
              <a:t>Intenzitet potresa opisuje posljedice koje je potres proizveo na Zemljinoj površini, a iskazuje se s pomoću „tradicionalne“ </a:t>
            </a:r>
            <a:r>
              <a:rPr lang="hr-HR" sz="1600" dirty="0" err="1">
                <a:solidFill>
                  <a:schemeClr val="accent5"/>
                </a:solidFill>
              </a:rPr>
              <a:t>Mercalli-Cancani-Siebergove</a:t>
            </a:r>
            <a:r>
              <a:rPr lang="hr-HR" sz="1600" dirty="0">
                <a:solidFill>
                  <a:schemeClr val="accent5"/>
                </a:solidFill>
              </a:rPr>
              <a:t> (MCS) ljestvice.</a:t>
            </a:r>
          </a:p>
          <a:p>
            <a:pPr marL="0" indent="0">
              <a:buNone/>
            </a:pPr>
            <a:r>
              <a:rPr lang="hr-HR" sz="1600" dirty="0"/>
              <a:t>Obje ljestvice sadržavaju 12 stupnjeva, a opisuju razornost i posljedice potresa na Zemljinoj površini. </a:t>
            </a:r>
          </a:p>
          <a:p>
            <a:r>
              <a:rPr lang="hr-HR" sz="1600" dirty="0">
                <a:solidFill>
                  <a:schemeClr val="accent5"/>
                </a:solidFill>
              </a:rPr>
              <a:t>Najučinkovitija preventivna mjera zaštite jest protupotresna gradnja građevina </a:t>
            </a:r>
            <a:r>
              <a:rPr lang="hr-HR" sz="1600" dirty="0"/>
              <a:t>projektirana sukladno Pravilniku o tehničkim normativima za izgradnju objekata visokogradnje u odnosu na potresnu zonu u kojoj se objekt nalazi.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2F145C-3199-45A7-B01A-2E71E7ED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9611F-3003-4301-B5A7-16B42905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56" y="963673"/>
            <a:ext cx="2706302" cy="23058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2404258-8618-4C66-AB89-F3C74F0E5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479" y="4277544"/>
            <a:ext cx="44577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24FD15-7A64-43A3-8242-61081FF4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hr-BA" sz="2400" dirty="0"/>
              <a:t>Potresna zona SMŽ</a:t>
            </a:r>
            <a:endParaRPr lang="hr-HR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D12505-FD70-4BD0-8DCC-CCA8494F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336872"/>
            <a:ext cx="4457182" cy="4521127"/>
          </a:xfrm>
        </p:spPr>
        <p:txBody>
          <a:bodyPr>
            <a:normAutofit/>
          </a:bodyPr>
          <a:lstStyle/>
          <a:p>
            <a:r>
              <a:rPr lang="hr-BA" sz="1400" dirty="0"/>
              <a:t>Prema karti potresnih područja RH iz 2012., za povratni period od 475 godina, </a:t>
            </a:r>
            <a:r>
              <a:rPr lang="hr-BA" sz="1400" dirty="0">
                <a:solidFill>
                  <a:schemeClr val="accent5"/>
                </a:solidFill>
              </a:rPr>
              <a:t>područje Grada Siska spada u područje s vršnim ubrzanjem do 0,16g</a:t>
            </a:r>
            <a:r>
              <a:rPr lang="hr-BA" sz="1400" dirty="0"/>
              <a:t>(g je ubrzanje sile teže-9,81m/s2).</a:t>
            </a:r>
          </a:p>
          <a:p>
            <a:r>
              <a:rPr lang="hr-BA" sz="1400" dirty="0"/>
              <a:t>Takvo ubrzanje odgovara potresima s maksimalnim stupnjem između VII. I VIII. stupnja MCS ljestvice, kao što je prikazano u tablici</a:t>
            </a:r>
          </a:p>
          <a:p>
            <a:r>
              <a:rPr lang="hr-BA" sz="1400" dirty="0"/>
              <a:t>MCS- </a:t>
            </a:r>
            <a:r>
              <a:rPr lang="hr-BA" sz="1400" dirty="0" err="1"/>
              <a:t>Mercallijeva</a:t>
            </a:r>
            <a:r>
              <a:rPr lang="hr-BA" sz="1400" dirty="0"/>
              <a:t> ljestvica, određuje pojave i promjene koje potresi izazivaju kod ljudi i životinja uz ocjenu veličine štete na objektima te sagledavanje promjena u prirodi kao posljedice potresa.</a:t>
            </a:r>
            <a:endParaRPr lang="hr-HR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0DE124-3488-4C43-A8E1-E92858719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7183" y="2343714"/>
            <a:ext cx="7753919" cy="310726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503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4E77B-D7D5-44EF-ADFC-09DEC64E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err="1"/>
              <a:t>Richterova</a:t>
            </a:r>
            <a:r>
              <a:rPr lang="hr-BA" dirty="0"/>
              <a:t> ljestvica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DAE70C8-090F-4CC1-BBBB-B66798289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512" y="2077054"/>
            <a:ext cx="11412975" cy="47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8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60FF0C-F8FE-4FAE-BFC3-50C63345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Potresi u povijesti</a:t>
            </a:r>
            <a:br>
              <a:rPr lang="hr-BA" dirty="0"/>
            </a:br>
            <a:r>
              <a:rPr lang="hr-BA" dirty="0"/>
              <a:t> RH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C642290-8A5A-4005-9CF1-AF9A20EC4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399" y="0"/>
            <a:ext cx="7464602" cy="6858000"/>
          </a:xfrm>
        </p:spPr>
      </p:pic>
    </p:spTree>
    <p:extLst>
      <p:ext uri="{BB962C8B-B14F-4D97-AF65-F5344CB8AC3E}">
        <p14:creationId xmlns:p14="http://schemas.microsoft.com/office/powerpoint/2010/main" val="46757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743592-A693-4947-8B39-B51AF9B2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16886BB-79A7-4DE8-855D-ADE221C83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8F3668-7E24-4834-81D7-723CA3ED4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509048-C8C7-4ABC-B868-9CDCE607D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" y="2121426"/>
            <a:ext cx="6092823" cy="4734894"/>
          </a:xfrm>
        </p:spPr>
        <p:txBody>
          <a:bodyPr>
            <a:normAutofit/>
          </a:bodyPr>
          <a:lstStyle/>
          <a:p>
            <a:r>
              <a:rPr lang="hr-HR" sz="2000" b="1" i="0" dirty="0">
                <a:solidFill>
                  <a:schemeClr val="accent5"/>
                </a:solidFill>
                <a:effectLst/>
                <a:latin typeface="Open Sans" panose="020B0606030504020204" pitchFamily="34" charset="0"/>
              </a:rPr>
              <a:t>urušavanje ili oštećenje zgrada</a:t>
            </a:r>
          </a:p>
          <a:p>
            <a:r>
              <a:rPr lang="hr-HR" sz="2000" b="1" i="0" dirty="0">
                <a:solidFill>
                  <a:schemeClr val="accent5"/>
                </a:solidFill>
                <a:effectLst/>
                <a:latin typeface="Open Sans" panose="020B0606030504020204" pitchFamily="34" charset="0"/>
              </a:rPr>
              <a:t>leteće staklo iz razbijenih prozora</a:t>
            </a:r>
          </a:p>
          <a:p>
            <a:r>
              <a:rPr lang="hr-HR" sz="2000" b="1" i="0" dirty="0">
                <a:solidFill>
                  <a:schemeClr val="accent5"/>
                </a:solidFill>
                <a:effectLst/>
                <a:latin typeface="Open Sans" panose="020B0606030504020204" pitchFamily="34" charset="0"/>
              </a:rPr>
              <a:t>padajući dijelovi namještaja, kao npr. polica za knjige</a:t>
            </a:r>
          </a:p>
          <a:p>
            <a:r>
              <a:rPr lang="hr-HR" sz="2000" b="1" i="0" dirty="0">
                <a:solidFill>
                  <a:schemeClr val="accent5"/>
                </a:solidFill>
                <a:effectLst/>
                <a:latin typeface="Open Sans" panose="020B0606030504020204" pitchFamily="34" charset="0"/>
              </a:rPr>
              <a:t>požari iz oštećenih plinovoda, električnih instalacija ili drugih izvora</a:t>
            </a:r>
          </a:p>
          <a:p>
            <a:r>
              <a:rPr lang="hr-HR" sz="2000" b="1" i="0" dirty="0">
                <a:solidFill>
                  <a:schemeClr val="accent5"/>
                </a:solidFill>
                <a:effectLst/>
                <a:latin typeface="Open Sans" panose="020B0606030504020204" pitchFamily="34" charset="0"/>
              </a:rPr>
              <a:t>srušeni energetski vodovi</a:t>
            </a:r>
          </a:p>
          <a:p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3806A1-1ED1-471A-B4D3-7177DBDA9A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13" r="1437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1BF1CF-8959-4DFB-9A02-7E686D51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32FF4B-86EE-4F4A-8063-4E8D95AB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hr-BA" dirty="0"/>
              <a:t>Najčešći uzroci ozljeda </a:t>
            </a:r>
            <a:endParaRPr lang="hr-H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14D39E-6EA9-4C3C-9997-99326844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1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BBA8BB1-5CDD-4F65-8C04-42A29A45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619DC0E9-A156-4D4C-BF2B-FD5ED51DD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2AE646C-7D80-413A-B7C7-5A766566E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C23F7EEA-0035-4B3C-B97D-3E1D06DE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79" y="1"/>
            <a:ext cx="464102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319350C-C661-4910-8BF2-999C93F2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1BD04B-70C9-406D-87AF-3D2222DA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BA" dirty="0"/>
              <a:t>Kako se ponašati</a:t>
            </a:r>
            <a:endParaRPr lang="hr-HR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BBBB5D7-C4EA-4FF6-9BA3-23C2A720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A8F643-4AC9-4226-A806-663D9589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7794"/>
            <a:ext cx="7547801" cy="48802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1600" b="1" dirty="0">
                <a:solidFill>
                  <a:schemeClr val="accent5"/>
                </a:solidFill>
              </a:rPr>
              <a:t>Prije potresa </a:t>
            </a:r>
          </a:p>
          <a:p>
            <a:r>
              <a:rPr lang="hr-HR" sz="1600" dirty="0"/>
              <a:t>Provođenje vježbi za slučaj potresa.</a:t>
            </a:r>
          </a:p>
          <a:p>
            <a:r>
              <a:rPr lang="hr-HR" sz="1600" dirty="0"/>
              <a:t>Održavanje električnih, plinskih i vodovodnih instalacija. </a:t>
            </a:r>
          </a:p>
          <a:p>
            <a:r>
              <a:rPr lang="hr-HR" sz="1600" dirty="0"/>
              <a:t>Označiti glavnu sklopku za isključenje dovoda struje te glavni ventil za plin i vodu, a kratkom uputom opisati postupak njihova zatvaranja! </a:t>
            </a:r>
          </a:p>
          <a:p>
            <a:r>
              <a:rPr lang="hr-HR" sz="1600" dirty="0"/>
              <a:t>Veliki i teški predmeti trebaju biti smješteni na nižim policama. </a:t>
            </a:r>
          </a:p>
          <a:p>
            <a:r>
              <a:rPr lang="hr-HR" sz="1600" dirty="0"/>
              <a:t>Visoki, plitki ormari te police, ogledala i okviri slika na zidovima trebaju biti učvršćeni. </a:t>
            </a:r>
          </a:p>
          <a:p>
            <a:r>
              <a:rPr lang="hr-HR" sz="1600" dirty="0"/>
              <a:t>Onemogućiti gibanje pokretnih dijelova namještaja na kotačićima (TV i kompjutorski stolići i slično) i tehničke opreme (termoakumulacijske peći, klima uređaji i slično). </a:t>
            </a:r>
          </a:p>
          <a:p>
            <a:r>
              <a:rPr lang="hr-HR" sz="1600" dirty="0"/>
              <a:t>Boce, staklo, porculan i druge lako lomljive predmete držati u niskim zatvorenim ormarićima.</a:t>
            </a:r>
          </a:p>
          <a:p>
            <a:r>
              <a:rPr lang="hr-HR" sz="1600" dirty="0"/>
              <a:t>Pronaći “sigurna“ mjesta u svakoj prostoriji, npr. čvrsti stol ili nosivi zid koji mogu poslužiti kao zaklon od potresa. </a:t>
            </a:r>
          </a:p>
          <a:p>
            <a:r>
              <a:rPr lang="hr-HR" sz="1600" dirty="0"/>
              <a:t>Pripremiti osnovna sredstva za samopomoć i neophodna količina vode i hrane.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92BF0A-714F-454A-93B6-C70B770F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56254" y="0"/>
            <a:ext cx="3443366" cy="229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B7922DB-0C8A-444F-A4DA-956E1B6DC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734" y="2291404"/>
            <a:ext cx="4225522" cy="45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4" name="Rectangle 13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1BD04B-70C9-406D-87AF-3D2222DA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hr-BA" dirty="0"/>
              <a:t>Kako se ponašati</a:t>
            </a:r>
            <a:endParaRPr lang="hr-HR" dirty="0"/>
          </a:p>
        </p:txBody>
      </p:sp>
      <p:pic>
        <p:nvPicPr>
          <p:cNvPr id="26" name="Picture 17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A8F643-4AC9-4226-A806-663D9589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0240"/>
            <a:ext cx="6089907" cy="488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5"/>
                </a:solidFill>
              </a:rPr>
              <a:t>2.   Za vrijeme potresa </a:t>
            </a:r>
          </a:p>
          <a:p>
            <a:r>
              <a:rPr lang="hr-HR" sz="1800" dirty="0"/>
              <a:t>Ostanite unutar građevine, sagnite se i pokrijte. </a:t>
            </a:r>
          </a:p>
          <a:p>
            <a:r>
              <a:rPr lang="hr-HR" sz="1800" dirty="0"/>
              <a:t>Najbolje je skloniti se ispod stola, stati u kut ili uz nosive zidove. </a:t>
            </a:r>
          </a:p>
          <a:p>
            <a:r>
              <a:rPr lang="hr-HR" sz="1800" dirty="0"/>
              <a:t>Pokrijte glavu i vrat rukama.</a:t>
            </a:r>
          </a:p>
          <a:p>
            <a:r>
              <a:rPr lang="hr-HR" sz="1800" dirty="0"/>
              <a:t>Maknite se od polica ili od sličnih objekata što mogu pasti. </a:t>
            </a:r>
          </a:p>
          <a:p>
            <a:r>
              <a:rPr lang="hr-HR" sz="1800" dirty="0"/>
              <a:t>Ne trčite na izlazna vrata.</a:t>
            </a:r>
          </a:p>
          <a:p>
            <a:r>
              <a:rPr lang="hr-HR" sz="1800" dirty="0"/>
              <a:t>Ostanite prisebni i ne paničarite jer je panika pogubna.</a:t>
            </a:r>
          </a:p>
          <a:p>
            <a:r>
              <a:rPr lang="hr-HR" sz="1800" dirty="0"/>
              <a:t>Odmaknite se što dalje od staklenih površina i pregradnih zidova.</a:t>
            </a:r>
          </a:p>
          <a:p>
            <a:r>
              <a:rPr lang="hr-HR" sz="1800" dirty="0"/>
              <a:t>Ne upotrebljavajte šibice i otvorenu vatru.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9CD6C30-6A87-42F6-A6C8-5F83E2A86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0226" y="1293697"/>
            <a:ext cx="4728814" cy="46747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813776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Pomični teks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2131</Words>
  <Application>Microsoft Office PowerPoint</Application>
  <PresentationFormat>Široki zaslon</PresentationFormat>
  <Paragraphs>141</Paragraphs>
  <Slides>21</Slides>
  <Notes>3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Trebuchet MS</vt:lpstr>
      <vt:lpstr>Berlin</vt:lpstr>
      <vt:lpstr>Osposobljavanje za slučaj potresa</vt:lpstr>
      <vt:lpstr>Općenite informacije</vt:lpstr>
      <vt:lpstr>Što je potres</vt:lpstr>
      <vt:lpstr>Potresna zona SMŽ</vt:lpstr>
      <vt:lpstr>Richterova ljestvica</vt:lpstr>
      <vt:lpstr>Potresi u povijesti  RH</vt:lpstr>
      <vt:lpstr>Najčešći uzroci ozljeda </vt:lpstr>
      <vt:lpstr>Kako se ponašati</vt:lpstr>
      <vt:lpstr>Kako se ponašati</vt:lpstr>
      <vt:lpstr>Kako se ponašati</vt:lpstr>
      <vt:lpstr>Ponašanje u slučaju potresa</vt:lpstr>
      <vt:lpstr>Evakuacija i spašavanje u slučaju iznenadnog događaja(potresa)</vt:lpstr>
      <vt:lpstr>Plan evakuacije</vt:lpstr>
      <vt:lpstr>Informacije i upozorenja na putovima za evakuaciju i spašavanje </vt:lpstr>
      <vt:lpstr>Izlaz za evakuaciju</vt:lpstr>
      <vt:lpstr>Putevi za evakuaciju</vt:lpstr>
      <vt:lpstr>Zborna mjesta</vt:lpstr>
      <vt:lpstr>Najčešća opasnost kod iznenadnih događaja</vt:lpstr>
      <vt:lpstr>Zvučne obavijesti</vt:lpstr>
      <vt:lpstr>Postupci u slučaju ozlijede</vt:lpstr>
      <vt:lpstr>Završetak evakuacije i spašavanja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Osposobljavanje za slučaj potresa</dc:title>
  <dc:creator>Milan Tos</dc:creator>
  <cp:lastModifiedBy>Jurica Vucetic</cp:lastModifiedBy>
  <cp:revision>2</cp:revision>
  <dcterms:created xsi:type="dcterms:W3CDTF">2021-01-16T19:33:14Z</dcterms:created>
  <dcterms:modified xsi:type="dcterms:W3CDTF">2021-01-17T18:31:52Z</dcterms:modified>
</cp:coreProperties>
</file>