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81" r:id="rId3"/>
    <p:sldId id="282" r:id="rId4"/>
    <p:sldId id="283" r:id="rId5"/>
    <p:sldId id="284" r:id="rId6"/>
    <p:sldId id="286" r:id="rId7"/>
    <p:sldId id="287" r:id="rId8"/>
    <p:sldId id="288" r:id="rId9"/>
    <p:sldId id="289" r:id="rId10"/>
    <p:sldId id="290" r:id="rId11"/>
    <p:sldId id="293" r:id="rId12"/>
    <p:sldId id="292" r:id="rId13"/>
    <p:sldId id="294" r:id="rId14"/>
    <p:sldId id="295" r:id="rId15"/>
    <p:sldId id="285" r:id="rId16"/>
    <p:sldId id="296" r:id="rId17"/>
    <p:sldId id="297" r:id="rId18"/>
    <p:sldId id="298" r:id="rId19"/>
    <p:sldId id="299" r:id="rId20"/>
    <p:sldId id="280" r:id="rId21"/>
    <p:sldId id="300" r:id="rId22"/>
    <p:sldId id="301" r:id="rId23"/>
    <p:sldId id="302" r:id="rId24"/>
    <p:sldId id="268" r:id="rId2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FEFF7B8-F4A7-42FA-B069-D846CF5466DC}">
          <p14:sldIdLst>
            <p14:sldId id="256"/>
            <p14:sldId id="281"/>
            <p14:sldId id="282"/>
            <p14:sldId id="283"/>
            <p14:sldId id="284"/>
            <p14:sldId id="286"/>
            <p14:sldId id="287"/>
            <p14:sldId id="288"/>
            <p14:sldId id="289"/>
            <p14:sldId id="290"/>
            <p14:sldId id="293"/>
            <p14:sldId id="292"/>
            <p14:sldId id="294"/>
            <p14:sldId id="295"/>
            <p14:sldId id="285"/>
            <p14:sldId id="296"/>
            <p14:sldId id="297"/>
            <p14:sldId id="298"/>
            <p14:sldId id="299"/>
          </p14:sldIdLst>
        </p14:section>
        <p14:section name="Untitled Section" id="{EA922CE5-2CE8-48CB-8C87-1D1536180EDB}">
          <p14:sldIdLst>
            <p14:sldId id="280"/>
            <p14:sldId id="300"/>
            <p14:sldId id="301"/>
            <p14:sldId id="302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A907"/>
    <a:srgbClr val="880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44"/>
    <p:restoredTop sz="85344" autoAdjust="0"/>
  </p:normalViewPr>
  <p:slideViewPr>
    <p:cSldViewPr snapToGrid="0" snapToObjects="1">
      <p:cViewPr varScale="1">
        <p:scale>
          <a:sx n="62" d="100"/>
          <a:sy n="62" d="100"/>
        </p:scale>
        <p:origin x="12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E02053-8647-43EA-A9B4-501A51CEB1D7}" type="doc">
      <dgm:prSet loTypeId="urn:microsoft.com/office/officeart/2005/8/layout/pyramid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r-HR"/>
        </a:p>
      </dgm:t>
    </dgm:pt>
    <dgm:pt modelId="{636091C7-A321-4E81-9ADD-03E00B41BE99}">
      <dgm:prSet phldrT="[Text]" custT="1"/>
      <dgm:spPr>
        <a:ln>
          <a:solidFill>
            <a:srgbClr val="880F54"/>
          </a:solidFill>
        </a:ln>
      </dgm:spPr>
      <dgm:t>
        <a:bodyPr/>
        <a:lstStyle/>
        <a:p>
          <a:r>
            <a:rPr lang="hr-HR" sz="1200" b="1" dirty="0" smtClean="0"/>
            <a:t>SUVREMENO OPREMLJEN PROSTOR</a:t>
          </a:r>
          <a:endParaRPr lang="hr-HR" sz="1200" b="1" dirty="0"/>
        </a:p>
      </dgm:t>
    </dgm:pt>
    <dgm:pt modelId="{F90D2E6B-28CC-4431-80B4-A205A979E39C}" type="parTrans" cxnId="{1083433F-3DBC-450C-B95C-8E43E842E46E}">
      <dgm:prSet/>
      <dgm:spPr/>
      <dgm:t>
        <a:bodyPr/>
        <a:lstStyle/>
        <a:p>
          <a:endParaRPr lang="hr-HR"/>
        </a:p>
      </dgm:t>
    </dgm:pt>
    <dgm:pt modelId="{B756BAD5-5284-4C95-87A9-D40557F72840}" type="sibTrans" cxnId="{1083433F-3DBC-450C-B95C-8E43E842E46E}">
      <dgm:prSet/>
      <dgm:spPr/>
      <dgm:t>
        <a:bodyPr/>
        <a:lstStyle/>
        <a:p>
          <a:endParaRPr lang="hr-HR"/>
        </a:p>
      </dgm:t>
    </dgm:pt>
    <dgm:pt modelId="{438C4A59-4981-4BCB-A146-7612BD7F4384}">
      <dgm:prSet phldrT="[Text]" custT="1"/>
      <dgm:spPr>
        <a:ln>
          <a:solidFill>
            <a:srgbClr val="880F54"/>
          </a:solidFill>
        </a:ln>
      </dgm:spPr>
      <dgm:t>
        <a:bodyPr/>
        <a:lstStyle/>
        <a:p>
          <a:r>
            <a:rPr lang="hr-HR" sz="1200" b="1" dirty="0" smtClean="0"/>
            <a:t>POVEZANOST S TRŽIŠTEM RADA</a:t>
          </a:r>
          <a:endParaRPr lang="hr-HR" sz="1200" b="1" dirty="0"/>
        </a:p>
      </dgm:t>
    </dgm:pt>
    <dgm:pt modelId="{CCFBF096-F3AC-4F7B-9E32-9F8F11CBCD40}" type="parTrans" cxnId="{F7CAD18D-C876-4720-BE64-BB909DD608BE}">
      <dgm:prSet/>
      <dgm:spPr/>
      <dgm:t>
        <a:bodyPr/>
        <a:lstStyle/>
        <a:p>
          <a:endParaRPr lang="hr-HR"/>
        </a:p>
      </dgm:t>
    </dgm:pt>
    <dgm:pt modelId="{BAD782A6-5241-4C8D-872E-52359587452D}" type="sibTrans" cxnId="{F7CAD18D-C876-4720-BE64-BB909DD608BE}">
      <dgm:prSet/>
      <dgm:spPr/>
      <dgm:t>
        <a:bodyPr/>
        <a:lstStyle/>
        <a:p>
          <a:endParaRPr lang="hr-HR"/>
        </a:p>
      </dgm:t>
    </dgm:pt>
    <dgm:pt modelId="{83B4D271-6DF7-4BAF-BD5A-D7728BB3365A}">
      <dgm:prSet phldrT="[Text]" custT="1"/>
      <dgm:spPr>
        <a:ln>
          <a:solidFill>
            <a:srgbClr val="880F54"/>
          </a:solidFill>
        </a:ln>
      </dgm:spPr>
      <dgm:t>
        <a:bodyPr/>
        <a:lstStyle/>
        <a:p>
          <a:r>
            <a:rPr lang="hr-HR" sz="1200" b="1" dirty="0" smtClean="0"/>
            <a:t>PRISTUPAČNOST NASTAVNIKA</a:t>
          </a:r>
          <a:endParaRPr lang="hr-HR" sz="1200" b="1" dirty="0"/>
        </a:p>
      </dgm:t>
    </dgm:pt>
    <dgm:pt modelId="{0871B8BB-5DEA-497D-94E0-565B6761D990}" type="parTrans" cxnId="{77FE0E17-AC98-4C6D-A3D0-00C4A536E431}">
      <dgm:prSet/>
      <dgm:spPr/>
      <dgm:t>
        <a:bodyPr/>
        <a:lstStyle/>
        <a:p>
          <a:endParaRPr lang="hr-HR"/>
        </a:p>
      </dgm:t>
    </dgm:pt>
    <dgm:pt modelId="{D61E1DA3-D620-4CCB-9418-D425CE995B2E}" type="sibTrans" cxnId="{77FE0E17-AC98-4C6D-A3D0-00C4A536E431}">
      <dgm:prSet/>
      <dgm:spPr/>
      <dgm:t>
        <a:bodyPr/>
        <a:lstStyle/>
        <a:p>
          <a:endParaRPr lang="hr-HR"/>
        </a:p>
      </dgm:t>
    </dgm:pt>
    <dgm:pt modelId="{282E9B11-6281-4886-886C-284A79BCA533}">
      <dgm:prSet phldrT="[Text]" custT="1"/>
      <dgm:spPr>
        <a:ln>
          <a:solidFill>
            <a:srgbClr val="880F54"/>
          </a:solidFill>
        </a:ln>
      </dgm:spPr>
      <dgm:t>
        <a:bodyPr/>
        <a:lstStyle/>
        <a:p>
          <a:r>
            <a:rPr lang="hr-HR" sz="1200" b="1" dirty="0" smtClean="0"/>
            <a:t>INDIVIDUALAN PRISTUP </a:t>
          </a:r>
          <a:br>
            <a:rPr lang="hr-HR" sz="1200" b="1" dirty="0" smtClean="0"/>
          </a:br>
          <a:r>
            <a:rPr lang="hr-HR" sz="1200" b="0" dirty="0" smtClean="0"/>
            <a:t>(ne „izgubite” se u masi)</a:t>
          </a:r>
          <a:endParaRPr lang="hr-HR" sz="1200" b="1" dirty="0"/>
        </a:p>
      </dgm:t>
    </dgm:pt>
    <dgm:pt modelId="{A445C1E2-549C-44A6-A6C5-21260AE380B1}" type="parTrans" cxnId="{2AB52172-CBDC-48D2-AB18-87C1FA1C487E}">
      <dgm:prSet/>
      <dgm:spPr/>
      <dgm:t>
        <a:bodyPr/>
        <a:lstStyle/>
        <a:p>
          <a:endParaRPr lang="hr-HR"/>
        </a:p>
      </dgm:t>
    </dgm:pt>
    <dgm:pt modelId="{B335B1C3-E2E5-4BDC-9F2C-8AF021EFB2FE}" type="sibTrans" cxnId="{2AB52172-CBDC-48D2-AB18-87C1FA1C487E}">
      <dgm:prSet/>
      <dgm:spPr/>
      <dgm:t>
        <a:bodyPr/>
        <a:lstStyle/>
        <a:p>
          <a:endParaRPr lang="hr-HR"/>
        </a:p>
      </dgm:t>
    </dgm:pt>
    <dgm:pt modelId="{C66E0489-A0C0-4FA5-A803-ED42504AC4B3}">
      <dgm:prSet phldrT="[Text]" custT="1"/>
      <dgm:spPr>
        <a:ln>
          <a:solidFill>
            <a:srgbClr val="880F54"/>
          </a:solidFill>
        </a:ln>
      </dgm:spPr>
      <dgm:t>
        <a:bodyPr/>
        <a:lstStyle/>
        <a:p>
          <a:r>
            <a:rPr lang="hr-HR" sz="1200" b="1" dirty="0" smtClean="0"/>
            <a:t>SURADNJA I POVEZANOST</a:t>
          </a:r>
          <a:r>
            <a:rPr lang="hr-HR" sz="1050" b="1" dirty="0" smtClean="0"/>
            <a:t> </a:t>
          </a:r>
          <a:br>
            <a:rPr lang="hr-HR" sz="1050" b="1" dirty="0" smtClean="0"/>
          </a:br>
          <a:r>
            <a:rPr lang="hr-HR" sz="1050" dirty="0" smtClean="0"/>
            <a:t>(</a:t>
          </a:r>
          <a:r>
            <a:rPr lang="hr-HR" sz="1050" dirty="0" err="1" smtClean="0"/>
            <a:t>benefiti</a:t>
          </a:r>
          <a:r>
            <a:rPr lang="hr-HR" sz="1050" dirty="0" smtClean="0"/>
            <a:t> manjih grupa, stvarni doticaj s tehnologijom)</a:t>
          </a:r>
          <a:endParaRPr lang="hr-HR" sz="1050" dirty="0"/>
        </a:p>
      </dgm:t>
    </dgm:pt>
    <dgm:pt modelId="{83A8149E-33FF-4F4E-99A4-F22839FC3132}" type="parTrans" cxnId="{B50810E1-9217-407D-BA96-E6BB44360025}">
      <dgm:prSet/>
      <dgm:spPr/>
      <dgm:t>
        <a:bodyPr/>
        <a:lstStyle/>
        <a:p>
          <a:endParaRPr lang="hr-HR"/>
        </a:p>
      </dgm:t>
    </dgm:pt>
    <dgm:pt modelId="{9C9E3C49-2BF6-4453-AD6B-CE528E4D0E2A}" type="sibTrans" cxnId="{B50810E1-9217-407D-BA96-E6BB44360025}">
      <dgm:prSet/>
      <dgm:spPr/>
      <dgm:t>
        <a:bodyPr/>
        <a:lstStyle/>
        <a:p>
          <a:endParaRPr lang="hr-HR"/>
        </a:p>
      </dgm:t>
    </dgm:pt>
    <dgm:pt modelId="{C8118C7C-2E10-4454-8822-62637CE901D4}">
      <dgm:prSet phldrT="[Text]" custT="1"/>
      <dgm:spPr>
        <a:ln>
          <a:solidFill>
            <a:srgbClr val="880F54"/>
          </a:solidFill>
        </a:ln>
      </dgm:spPr>
      <dgm:t>
        <a:bodyPr/>
        <a:lstStyle/>
        <a:p>
          <a:r>
            <a:rPr lang="hr-HR" sz="1200" b="1" dirty="0" smtClean="0"/>
            <a:t>ERASMUS+</a:t>
          </a:r>
          <a:endParaRPr lang="hr-HR" sz="1200" b="1" dirty="0"/>
        </a:p>
      </dgm:t>
    </dgm:pt>
    <dgm:pt modelId="{3788F463-A913-4879-8BCA-6F23F2B9D7D5}" type="parTrans" cxnId="{B44C9131-7387-40B6-BAFE-AE01523CF569}">
      <dgm:prSet/>
      <dgm:spPr/>
      <dgm:t>
        <a:bodyPr/>
        <a:lstStyle/>
        <a:p>
          <a:endParaRPr lang="hr-HR"/>
        </a:p>
      </dgm:t>
    </dgm:pt>
    <dgm:pt modelId="{47AD982B-0116-46F7-B5A7-3AA7246F91F0}" type="sibTrans" cxnId="{B44C9131-7387-40B6-BAFE-AE01523CF569}">
      <dgm:prSet/>
      <dgm:spPr/>
      <dgm:t>
        <a:bodyPr/>
        <a:lstStyle/>
        <a:p>
          <a:endParaRPr lang="hr-HR"/>
        </a:p>
      </dgm:t>
    </dgm:pt>
    <dgm:pt modelId="{17B7FEC5-B234-4730-A93F-26245BB9A8B0}">
      <dgm:prSet phldrT="[Text]" custT="1"/>
      <dgm:spPr>
        <a:ln>
          <a:solidFill>
            <a:srgbClr val="880F54"/>
          </a:solidFill>
        </a:ln>
      </dgm:spPr>
      <dgm:t>
        <a:bodyPr/>
        <a:lstStyle/>
        <a:p>
          <a:r>
            <a:rPr lang="hr-HR" sz="1200" b="1" dirty="0" smtClean="0"/>
            <a:t>SUVREMENA TEHNOLOGIJA</a:t>
          </a:r>
          <a:endParaRPr lang="hr-HR" sz="1200" b="1" dirty="0"/>
        </a:p>
      </dgm:t>
    </dgm:pt>
    <dgm:pt modelId="{D343A85B-62E5-4AF9-A807-6EDC22B4D899}" type="sibTrans" cxnId="{4127C7B6-B517-4D00-8496-4D85BC310022}">
      <dgm:prSet/>
      <dgm:spPr/>
      <dgm:t>
        <a:bodyPr/>
        <a:lstStyle/>
        <a:p>
          <a:endParaRPr lang="hr-HR"/>
        </a:p>
      </dgm:t>
    </dgm:pt>
    <dgm:pt modelId="{A473CA3B-DBD9-4573-A64F-F07B5775F94F}" type="parTrans" cxnId="{4127C7B6-B517-4D00-8496-4D85BC310022}">
      <dgm:prSet/>
      <dgm:spPr/>
      <dgm:t>
        <a:bodyPr/>
        <a:lstStyle/>
        <a:p>
          <a:endParaRPr lang="hr-HR"/>
        </a:p>
      </dgm:t>
    </dgm:pt>
    <dgm:pt modelId="{079E49BC-AD34-4D74-97B9-26738F74D53E}" type="pres">
      <dgm:prSet presAssocID="{B0E02053-8647-43EA-A9B4-501A51CEB1D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hr-HR"/>
        </a:p>
      </dgm:t>
    </dgm:pt>
    <dgm:pt modelId="{32F7B308-78DB-4DA7-8F75-B54FEAE07970}" type="pres">
      <dgm:prSet presAssocID="{B0E02053-8647-43EA-A9B4-501A51CEB1D7}" presName="pyramid" presStyleLbl="node1" presStyleIdx="0" presStyleCnt="1" custLinFactNeighborX="2508" custLinFactNeighborY="6852"/>
      <dgm:spPr>
        <a:solidFill>
          <a:srgbClr val="EBA907"/>
        </a:solidFill>
        <a:ln>
          <a:solidFill>
            <a:srgbClr val="EBA907"/>
          </a:solidFill>
        </a:ln>
      </dgm:spPr>
      <dgm:t>
        <a:bodyPr/>
        <a:lstStyle/>
        <a:p>
          <a:endParaRPr lang="en-US"/>
        </a:p>
      </dgm:t>
    </dgm:pt>
    <dgm:pt modelId="{5F7B297B-34E6-4D8E-9E8D-263FBF542F67}" type="pres">
      <dgm:prSet presAssocID="{B0E02053-8647-43EA-A9B4-501A51CEB1D7}" presName="theList" presStyleCnt="0"/>
      <dgm:spPr/>
    </dgm:pt>
    <dgm:pt modelId="{DEA08611-0CF4-4B57-9411-105795F866D8}" type="pres">
      <dgm:prSet presAssocID="{17B7FEC5-B234-4730-A93F-26245BB9A8B0}" presName="aNode" presStyleLbl="fgAcc1" presStyleIdx="0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6022A9C-FA44-4A17-B96D-AF83409393A6}" type="pres">
      <dgm:prSet presAssocID="{17B7FEC5-B234-4730-A93F-26245BB9A8B0}" presName="aSpace" presStyleCnt="0"/>
      <dgm:spPr/>
    </dgm:pt>
    <dgm:pt modelId="{E6552D4F-0476-4B82-B16D-55168EBCC281}" type="pres">
      <dgm:prSet presAssocID="{636091C7-A321-4E81-9ADD-03E00B41BE99}" presName="aNode" presStyleLbl="fgAcc1" presStyleIdx="1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1CE099C-B749-4459-9211-CA7F562E56A9}" type="pres">
      <dgm:prSet presAssocID="{636091C7-A321-4E81-9ADD-03E00B41BE99}" presName="aSpace" presStyleCnt="0"/>
      <dgm:spPr/>
    </dgm:pt>
    <dgm:pt modelId="{EE525DE1-1F04-4DE0-AD62-2015DB078971}" type="pres">
      <dgm:prSet presAssocID="{438C4A59-4981-4BCB-A146-7612BD7F4384}" presName="aNode" presStyleLbl="fgAcc1" presStyleIdx="2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BB7252A-EE2D-432A-A904-77E4B326CEE1}" type="pres">
      <dgm:prSet presAssocID="{438C4A59-4981-4BCB-A146-7612BD7F4384}" presName="aSpace" presStyleCnt="0"/>
      <dgm:spPr/>
    </dgm:pt>
    <dgm:pt modelId="{E745A0E1-CB42-443E-A8AE-A48878626849}" type="pres">
      <dgm:prSet presAssocID="{83B4D271-6DF7-4BAF-BD5A-D7728BB3365A}" presName="aNode" presStyleLbl="fgAcc1" presStyleIdx="3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0FE0DB9-174D-45F5-893F-D7F0341DEE43}" type="pres">
      <dgm:prSet presAssocID="{83B4D271-6DF7-4BAF-BD5A-D7728BB3365A}" presName="aSpace" presStyleCnt="0"/>
      <dgm:spPr/>
    </dgm:pt>
    <dgm:pt modelId="{ED7D7F20-8F71-46FB-AFEB-8206759A52AA}" type="pres">
      <dgm:prSet presAssocID="{282E9B11-6281-4886-886C-284A79BCA533}" presName="aNode" presStyleLbl="fgAcc1" presStyleIdx="4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9A09E29-4EAA-446F-930C-1D853B22D84C}" type="pres">
      <dgm:prSet presAssocID="{282E9B11-6281-4886-886C-284A79BCA533}" presName="aSpace" presStyleCnt="0"/>
      <dgm:spPr/>
    </dgm:pt>
    <dgm:pt modelId="{E1FACF08-DDE6-4033-A7CB-5DB4289937B1}" type="pres">
      <dgm:prSet presAssocID="{C66E0489-A0C0-4FA5-A803-ED42504AC4B3}" presName="aNode" presStyleLbl="fgAcc1" presStyleIdx="5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7F43C36-8CE9-4494-A838-8281CB6C1D22}" type="pres">
      <dgm:prSet presAssocID="{C66E0489-A0C0-4FA5-A803-ED42504AC4B3}" presName="aSpace" presStyleCnt="0"/>
      <dgm:spPr/>
    </dgm:pt>
    <dgm:pt modelId="{C3DF2875-C6F8-4D78-8450-4CC16E66CCC3}" type="pres">
      <dgm:prSet presAssocID="{C8118C7C-2E10-4454-8822-62637CE901D4}" presName="aNode" presStyleLbl="fgAcc1" presStyleIdx="6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2743163-1DEF-4FC8-A374-0D0D07F136AE}" type="pres">
      <dgm:prSet presAssocID="{C8118C7C-2E10-4454-8822-62637CE901D4}" presName="aSpace" presStyleCnt="0"/>
      <dgm:spPr/>
    </dgm:pt>
  </dgm:ptLst>
  <dgm:cxnLst>
    <dgm:cxn modelId="{250F65E0-D553-4CA9-B469-E5C5D23311F7}" type="presOf" srcId="{636091C7-A321-4E81-9ADD-03E00B41BE99}" destId="{E6552D4F-0476-4B82-B16D-55168EBCC281}" srcOrd="0" destOrd="0" presId="urn:microsoft.com/office/officeart/2005/8/layout/pyramid2"/>
    <dgm:cxn modelId="{2AB52172-CBDC-48D2-AB18-87C1FA1C487E}" srcId="{B0E02053-8647-43EA-A9B4-501A51CEB1D7}" destId="{282E9B11-6281-4886-886C-284A79BCA533}" srcOrd="4" destOrd="0" parTransId="{A445C1E2-549C-44A6-A6C5-21260AE380B1}" sibTransId="{B335B1C3-E2E5-4BDC-9F2C-8AF021EFB2FE}"/>
    <dgm:cxn modelId="{C9E23C63-BC3D-4B24-92F7-2DCCC04433A6}" type="presOf" srcId="{438C4A59-4981-4BCB-A146-7612BD7F4384}" destId="{EE525DE1-1F04-4DE0-AD62-2015DB078971}" srcOrd="0" destOrd="0" presId="urn:microsoft.com/office/officeart/2005/8/layout/pyramid2"/>
    <dgm:cxn modelId="{77FE0E17-AC98-4C6D-A3D0-00C4A536E431}" srcId="{B0E02053-8647-43EA-A9B4-501A51CEB1D7}" destId="{83B4D271-6DF7-4BAF-BD5A-D7728BB3365A}" srcOrd="3" destOrd="0" parTransId="{0871B8BB-5DEA-497D-94E0-565B6761D990}" sibTransId="{D61E1DA3-D620-4CCB-9418-D425CE995B2E}"/>
    <dgm:cxn modelId="{F7CAD18D-C876-4720-BE64-BB909DD608BE}" srcId="{B0E02053-8647-43EA-A9B4-501A51CEB1D7}" destId="{438C4A59-4981-4BCB-A146-7612BD7F4384}" srcOrd="2" destOrd="0" parTransId="{CCFBF096-F3AC-4F7B-9E32-9F8F11CBCD40}" sibTransId="{BAD782A6-5241-4C8D-872E-52359587452D}"/>
    <dgm:cxn modelId="{7E2CAA1D-4AD7-4241-B668-F2935619FE4B}" type="presOf" srcId="{B0E02053-8647-43EA-A9B4-501A51CEB1D7}" destId="{079E49BC-AD34-4D74-97B9-26738F74D53E}" srcOrd="0" destOrd="0" presId="urn:microsoft.com/office/officeart/2005/8/layout/pyramid2"/>
    <dgm:cxn modelId="{4127C7B6-B517-4D00-8496-4D85BC310022}" srcId="{B0E02053-8647-43EA-A9B4-501A51CEB1D7}" destId="{17B7FEC5-B234-4730-A93F-26245BB9A8B0}" srcOrd="0" destOrd="0" parTransId="{A473CA3B-DBD9-4573-A64F-F07B5775F94F}" sibTransId="{D343A85B-62E5-4AF9-A807-6EDC22B4D899}"/>
    <dgm:cxn modelId="{ED6A24BF-4D70-443A-96D7-11FC654625F2}" type="presOf" srcId="{C66E0489-A0C0-4FA5-A803-ED42504AC4B3}" destId="{E1FACF08-DDE6-4033-A7CB-5DB4289937B1}" srcOrd="0" destOrd="0" presId="urn:microsoft.com/office/officeart/2005/8/layout/pyramid2"/>
    <dgm:cxn modelId="{1083433F-3DBC-450C-B95C-8E43E842E46E}" srcId="{B0E02053-8647-43EA-A9B4-501A51CEB1D7}" destId="{636091C7-A321-4E81-9ADD-03E00B41BE99}" srcOrd="1" destOrd="0" parTransId="{F90D2E6B-28CC-4431-80B4-A205A979E39C}" sibTransId="{B756BAD5-5284-4C95-87A9-D40557F72840}"/>
    <dgm:cxn modelId="{B50810E1-9217-407D-BA96-E6BB44360025}" srcId="{B0E02053-8647-43EA-A9B4-501A51CEB1D7}" destId="{C66E0489-A0C0-4FA5-A803-ED42504AC4B3}" srcOrd="5" destOrd="0" parTransId="{83A8149E-33FF-4F4E-99A4-F22839FC3132}" sibTransId="{9C9E3C49-2BF6-4453-AD6B-CE528E4D0E2A}"/>
    <dgm:cxn modelId="{041BEB78-B4C8-46FB-8C1D-A50A8F871C08}" type="presOf" srcId="{17B7FEC5-B234-4730-A93F-26245BB9A8B0}" destId="{DEA08611-0CF4-4B57-9411-105795F866D8}" srcOrd="0" destOrd="0" presId="urn:microsoft.com/office/officeart/2005/8/layout/pyramid2"/>
    <dgm:cxn modelId="{5B0C68E7-46C8-403E-BB9A-66870E55A49B}" type="presOf" srcId="{83B4D271-6DF7-4BAF-BD5A-D7728BB3365A}" destId="{E745A0E1-CB42-443E-A8AE-A48878626849}" srcOrd="0" destOrd="0" presId="urn:microsoft.com/office/officeart/2005/8/layout/pyramid2"/>
    <dgm:cxn modelId="{8A993851-CF5E-4BDC-B09E-5972792640B1}" type="presOf" srcId="{282E9B11-6281-4886-886C-284A79BCA533}" destId="{ED7D7F20-8F71-46FB-AFEB-8206759A52AA}" srcOrd="0" destOrd="0" presId="urn:microsoft.com/office/officeart/2005/8/layout/pyramid2"/>
    <dgm:cxn modelId="{2BA27FA4-1721-4B6B-987E-3363C85AEE39}" type="presOf" srcId="{C8118C7C-2E10-4454-8822-62637CE901D4}" destId="{C3DF2875-C6F8-4D78-8450-4CC16E66CCC3}" srcOrd="0" destOrd="0" presId="urn:microsoft.com/office/officeart/2005/8/layout/pyramid2"/>
    <dgm:cxn modelId="{B44C9131-7387-40B6-BAFE-AE01523CF569}" srcId="{B0E02053-8647-43EA-A9B4-501A51CEB1D7}" destId="{C8118C7C-2E10-4454-8822-62637CE901D4}" srcOrd="6" destOrd="0" parTransId="{3788F463-A913-4879-8BCA-6F23F2B9D7D5}" sibTransId="{47AD982B-0116-46F7-B5A7-3AA7246F91F0}"/>
    <dgm:cxn modelId="{639EFA9F-111E-4AFE-A68D-4F4F0CE57BC3}" type="presParOf" srcId="{079E49BC-AD34-4D74-97B9-26738F74D53E}" destId="{32F7B308-78DB-4DA7-8F75-B54FEAE07970}" srcOrd="0" destOrd="0" presId="urn:microsoft.com/office/officeart/2005/8/layout/pyramid2"/>
    <dgm:cxn modelId="{D892155F-DEE3-4F38-8CAE-032AE39B5DB5}" type="presParOf" srcId="{079E49BC-AD34-4D74-97B9-26738F74D53E}" destId="{5F7B297B-34E6-4D8E-9E8D-263FBF542F67}" srcOrd="1" destOrd="0" presId="urn:microsoft.com/office/officeart/2005/8/layout/pyramid2"/>
    <dgm:cxn modelId="{DE5FB70A-DFAD-43C3-9212-489D686421E5}" type="presParOf" srcId="{5F7B297B-34E6-4D8E-9E8D-263FBF542F67}" destId="{DEA08611-0CF4-4B57-9411-105795F866D8}" srcOrd="0" destOrd="0" presId="urn:microsoft.com/office/officeart/2005/8/layout/pyramid2"/>
    <dgm:cxn modelId="{9EEF8AB6-B855-46E1-AA10-0534ABA76088}" type="presParOf" srcId="{5F7B297B-34E6-4D8E-9E8D-263FBF542F67}" destId="{86022A9C-FA44-4A17-B96D-AF83409393A6}" srcOrd="1" destOrd="0" presId="urn:microsoft.com/office/officeart/2005/8/layout/pyramid2"/>
    <dgm:cxn modelId="{1D2BF68A-BD32-45A0-8C1C-65C88BCF7CDF}" type="presParOf" srcId="{5F7B297B-34E6-4D8E-9E8D-263FBF542F67}" destId="{E6552D4F-0476-4B82-B16D-55168EBCC281}" srcOrd="2" destOrd="0" presId="urn:microsoft.com/office/officeart/2005/8/layout/pyramid2"/>
    <dgm:cxn modelId="{952E0F80-58F6-4F87-B477-9756D944A46D}" type="presParOf" srcId="{5F7B297B-34E6-4D8E-9E8D-263FBF542F67}" destId="{31CE099C-B749-4459-9211-CA7F562E56A9}" srcOrd="3" destOrd="0" presId="urn:microsoft.com/office/officeart/2005/8/layout/pyramid2"/>
    <dgm:cxn modelId="{A6F48F95-FC6F-433F-A9DD-2965E2F45430}" type="presParOf" srcId="{5F7B297B-34E6-4D8E-9E8D-263FBF542F67}" destId="{EE525DE1-1F04-4DE0-AD62-2015DB078971}" srcOrd="4" destOrd="0" presId="urn:microsoft.com/office/officeart/2005/8/layout/pyramid2"/>
    <dgm:cxn modelId="{A5351649-1CBB-4843-975E-FE3C4B6F3520}" type="presParOf" srcId="{5F7B297B-34E6-4D8E-9E8D-263FBF542F67}" destId="{DBB7252A-EE2D-432A-A904-77E4B326CEE1}" srcOrd="5" destOrd="0" presId="urn:microsoft.com/office/officeart/2005/8/layout/pyramid2"/>
    <dgm:cxn modelId="{EAB7CFC7-8D53-46D7-BC15-238350CDA670}" type="presParOf" srcId="{5F7B297B-34E6-4D8E-9E8D-263FBF542F67}" destId="{E745A0E1-CB42-443E-A8AE-A48878626849}" srcOrd="6" destOrd="0" presId="urn:microsoft.com/office/officeart/2005/8/layout/pyramid2"/>
    <dgm:cxn modelId="{F6B0A623-61DD-45F7-B91B-0D31821A60F3}" type="presParOf" srcId="{5F7B297B-34E6-4D8E-9E8D-263FBF542F67}" destId="{70FE0DB9-174D-45F5-893F-D7F0341DEE43}" srcOrd="7" destOrd="0" presId="urn:microsoft.com/office/officeart/2005/8/layout/pyramid2"/>
    <dgm:cxn modelId="{F4C48501-6DAE-44D4-BE5E-27E69085A2BA}" type="presParOf" srcId="{5F7B297B-34E6-4D8E-9E8D-263FBF542F67}" destId="{ED7D7F20-8F71-46FB-AFEB-8206759A52AA}" srcOrd="8" destOrd="0" presId="urn:microsoft.com/office/officeart/2005/8/layout/pyramid2"/>
    <dgm:cxn modelId="{AD4943CF-E723-452F-B2D1-5023D0F64D1C}" type="presParOf" srcId="{5F7B297B-34E6-4D8E-9E8D-263FBF542F67}" destId="{89A09E29-4EAA-446F-930C-1D853B22D84C}" srcOrd="9" destOrd="0" presId="urn:microsoft.com/office/officeart/2005/8/layout/pyramid2"/>
    <dgm:cxn modelId="{7594648C-83C0-4477-BA6C-B829C51E4E17}" type="presParOf" srcId="{5F7B297B-34E6-4D8E-9E8D-263FBF542F67}" destId="{E1FACF08-DDE6-4033-A7CB-5DB4289937B1}" srcOrd="10" destOrd="0" presId="urn:microsoft.com/office/officeart/2005/8/layout/pyramid2"/>
    <dgm:cxn modelId="{18E74ADE-0A14-417F-9AD9-EC7B6AAEDE40}" type="presParOf" srcId="{5F7B297B-34E6-4D8E-9E8D-263FBF542F67}" destId="{97F43C36-8CE9-4494-A838-8281CB6C1D22}" srcOrd="11" destOrd="0" presId="urn:microsoft.com/office/officeart/2005/8/layout/pyramid2"/>
    <dgm:cxn modelId="{B1B7B37E-5CAA-47E7-8BD9-115CFE0CAB50}" type="presParOf" srcId="{5F7B297B-34E6-4D8E-9E8D-263FBF542F67}" destId="{C3DF2875-C6F8-4D78-8450-4CC16E66CCC3}" srcOrd="12" destOrd="0" presId="urn:microsoft.com/office/officeart/2005/8/layout/pyramid2"/>
    <dgm:cxn modelId="{FB70E4FE-A40E-489C-A96C-93630803EB4A}" type="presParOf" srcId="{5F7B297B-34E6-4D8E-9E8D-263FBF542F67}" destId="{52743163-1DEF-4FC8-A374-0D0D07F136AE}" srcOrd="13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7B308-78DB-4DA7-8F75-B54FEAE07970}">
      <dsp:nvSpPr>
        <dsp:cNvPr id="0" name=""/>
        <dsp:cNvSpPr/>
      </dsp:nvSpPr>
      <dsp:spPr>
        <a:xfrm>
          <a:off x="577569" y="0"/>
          <a:ext cx="4749804" cy="4749804"/>
        </a:xfrm>
        <a:prstGeom prst="triangle">
          <a:avLst/>
        </a:prstGeom>
        <a:solidFill>
          <a:srgbClr val="EBA907"/>
        </a:solidFill>
        <a:ln w="12700" cap="flat" cmpd="sng" algn="ctr">
          <a:solidFill>
            <a:srgbClr val="EBA90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A08611-0CF4-4B57-9411-105795F866D8}">
      <dsp:nvSpPr>
        <dsp:cNvPr id="0" name=""/>
        <dsp:cNvSpPr/>
      </dsp:nvSpPr>
      <dsp:spPr>
        <a:xfrm>
          <a:off x="2833346" y="475444"/>
          <a:ext cx="3087372" cy="48240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80F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SUVREMENA TEHNOLOGIJA</a:t>
          </a:r>
          <a:endParaRPr lang="hr-HR" sz="1200" b="1" kern="1200" dirty="0"/>
        </a:p>
      </dsp:txBody>
      <dsp:txXfrm>
        <a:off x="2856895" y="498993"/>
        <a:ext cx="3040274" cy="435303"/>
      </dsp:txXfrm>
    </dsp:sp>
    <dsp:sp modelId="{E6552D4F-0476-4B82-B16D-55168EBCC281}">
      <dsp:nvSpPr>
        <dsp:cNvPr id="0" name=""/>
        <dsp:cNvSpPr/>
      </dsp:nvSpPr>
      <dsp:spPr>
        <a:xfrm>
          <a:off x="2833346" y="1018146"/>
          <a:ext cx="3087372" cy="48240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80F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SUVREMENO OPREMLJEN PROSTOR</a:t>
          </a:r>
          <a:endParaRPr lang="hr-HR" sz="1200" b="1" kern="1200" dirty="0"/>
        </a:p>
      </dsp:txBody>
      <dsp:txXfrm>
        <a:off x="2856895" y="1041695"/>
        <a:ext cx="3040274" cy="435303"/>
      </dsp:txXfrm>
    </dsp:sp>
    <dsp:sp modelId="{EE525DE1-1F04-4DE0-AD62-2015DB078971}">
      <dsp:nvSpPr>
        <dsp:cNvPr id="0" name=""/>
        <dsp:cNvSpPr/>
      </dsp:nvSpPr>
      <dsp:spPr>
        <a:xfrm>
          <a:off x="2833346" y="1560848"/>
          <a:ext cx="3087372" cy="48240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80F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POVEZANOST S TRŽIŠTEM RADA</a:t>
          </a:r>
          <a:endParaRPr lang="hr-HR" sz="1200" b="1" kern="1200" dirty="0"/>
        </a:p>
      </dsp:txBody>
      <dsp:txXfrm>
        <a:off x="2856895" y="1584397"/>
        <a:ext cx="3040274" cy="435303"/>
      </dsp:txXfrm>
    </dsp:sp>
    <dsp:sp modelId="{E745A0E1-CB42-443E-A8AE-A48878626849}">
      <dsp:nvSpPr>
        <dsp:cNvPr id="0" name=""/>
        <dsp:cNvSpPr/>
      </dsp:nvSpPr>
      <dsp:spPr>
        <a:xfrm>
          <a:off x="2833346" y="2103550"/>
          <a:ext cx="3087372" cy="48240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80F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PRISTUPAČNOST NASTAVNIKA</a:t>
          </a:r>
          <a:endParaRPr lang="hr-HR" sz="1200" b="1" kern="1200" dirty="0"/>
        </a:p>
      </dsp:txBody>
      <dsp:txXfrm>
        <a:off x="2856895" y="2127099"/>
        <a:ext cx="3040274" cy="435303"/>
      </dsp:txXfrm>
    </dsp:sp>
    <dsp:sp modelId="{ED7D7F20-8F71-46FB-AFEB-8206759A52AA}">
      <dsp:nvSpPr>
        <dsp:cNvPr id="0" name=""/>
        <dsp:cNvSpPr/>
      </dsp:nvSpPr>
      <dsp:spPr>
        <a:xfrm>
          <a:off x="2833346" y="2646253"/>
          <a:ext cx="3087372" cy="48240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80F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INDIVIDUALAN PRISTUP </a:t>
          </a:r>
          <a:br>
            <a:rPr lang="hr-HR" sz="1200" b="1" kern="1200" dirty="0" smtClean="0"/>
          </a:br>
          <a:r>
            <a:rPr lang="hr-HR" sz="1200" b="0" kern="1200" dirty="0" smtClean="0"/>
            <a:t>(ne „izgubite” se u masi)</a:t>
          </a:r>
          <a:endParaRPr lang="hr-HR" sz="1200" b="1" kern="1200" dirty="0"/>
        </a:p>
      </dsp:txBody>
      <dsp:txXfrm>
        <a:off x="2856895" y="2669802"/>
        <a:ext cx="3040274" cy="435303"/>
      </dsp:txXfrm>
    </dsp:sp>
    <dsp:sp modelId="{E1FACF08-DDE6-4033-A7CB-5DB4289937B1}">
      <dsp:nvSpPr>
        <dsp:cNvPr id="0" name=""/>
        <dsp:cNvSpPr/>
      </dsp:nvSpPr>
      <dsp:spPr>
        <a:xfrm>
          <a:off x="2833346" y="3188955"/>
          <a:ext cx="3087372" cy="48240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80F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SURADNJA I POVEZANOST</a:t>
          </a:r>
          <a:r>
            <a:rPr lang="hr-HR" sz="1050" b="1" kern="1200" dirty="0" smtClean="0"/>
            <a:t> </a:t>
          </a:r>
          <a:br>
            <a:rPr lang="hr-HR" sz="1050" b="1" kern="1200" dirty="0" smtClean="0"/>
          </a:br>
          <a:r>
            <a:rPr lang="hr-HR" sz="1050" kern="1200" dirty="0" smtClean="0"/>
            <a:t>(</a:t>
          </a:r>
          <a:r>
            <a:rPr lang="hr-HR" sz="1050" kern="1200" dirty="0" err="1" smtClean="0"/>
            <a:t>benefiti</a:t>
          </a:r>
          <a:r>
            <a:rPr lang="hr-HR" sz="1050" kern="1200" dirty="0" smtClean="0"/>
            <a:t> manjih grupa, stvarni doticaj s tehnologijom)</a:t>
          </a:r>
          <a:endParaRPr lang="hr-HR" sz="1050" kern="1200" dirty="0"/>
        </a:p>
      </dsp:txBody>
      <dsp:txXfrm>
        <a:off x="2856895" y="3212504"/>
        <a:ext cx="3040274" cy="435303"/>
      </dsp:txXfrm>
    </dsp:sp>
    <dsp:sp modelId="{C3DF2875-C6F8-4D78-8450-4CC16E66CCC3}">
      <dsp:nvSpPr>
        <dsp:cNvPr id="0" name=""/>
        <dsp:cNvSpPr/>
      </dsp:nvSpPr>
      <dsp:spPr>
        <a:xfrm>
          <a:off x="2833346" y="3731657"/>
          <a:ext cx="3087372" cy="48240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80F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ERASMUS+</a:t>
          </a:r>
          <a:endParaRPr lang="hr-HR" sz="1200" b="1" kern="1200" dirty="0"/>
        </a:p>
      </dsp:txBody>
      <dsp:txXfrm>
        <a:off x="2856895" y="3755206"/>
        <a:ext cx="3040274" cy="4353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0EE1E-58C7-49E4-A6CC-44E3F17927DF}" type="datetimeFigureOut">
              <a:rPr lang="hr-HR" smtClean="0"/>
              <a:t>8.2.2022.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74684-2555-49AC-9989-0A31868864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4224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Što volite jesti?</a:t>
            </a:r>
          </a:p>
          <a:p>
            <a:r>
              <a:rPr lang="hr-HR" dirty="0" smtClean="0"/>
              <a:t>Odakle sirovine za prehrambene proizvode?</a:t>
            </a:r>
          </a:p>
          <a:p>
            <a:r>
              <a:rPr lang="hr-HR" dirty="0" smtClean="0"/>
              <a:t>Kako se proizvodi hrana?</a:t>
            </a:r>
          </a:p>
          <a:p>
            <a:r>
              <a:rPr lang="hr-HR" dirty="0" smtClean="0"/>
              <a:t>Što je zdrava hrana?</a:t>
            </a:r>
          </a:p>
          <a:p>
            <a:r>
              <a:rPr lang="hr-HR" dirty="0" smtClean="0"/>
              <a:t>Što</a:t>
            </a:r>
            <a:r>
              <a:rPr lang="hr-HR" baseline="0" dirty="0" smtClean="0"/>
              <a:t> radi prehrambeni tehnolog?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74684-2555-49AC-9989-0A318688644B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214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74684-2555-49AC-9989-0A318688644B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9945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74684-2555-49AC-9989-0A318688644B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1194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74684-2555-49AC-9989-0A318688644B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8729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Informacije</a:t>
            </a:r>
            <a:r>
              <a:rPr lang="hr-HR" baseline="0" dirty="0" smtClean="0"/>
              <a:t> o studiju i našim znanstvenim i stručnim aktivnostima možete potražiti na Internet stranici Veleučilišta u Karlovcu. Posebno smo aktivni na našoj facebook stranici, a prate nas i druge Internet stranice. Tako na srednja.hr možete pročitati o Dori i Franu i sl.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74684-2555-49AC-9989-0A318688644B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8110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Studentski centar omogućava zapošljavanje studentima, smještaj</a:t>
            </a:r>
            <a:r>
              <a:rPr lang="hr-HR" baseline="0" dirty="0" smtClean="0"/>
              <a:t> u studentskom domu, studentska prehrana.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74684-2555-49AC-9989-0A318688644B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2903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Uz studiranje</a:t>
            </a:r>
            <a:r>
              <a:rPr lang="hr-HR" baseline="0" dirty="0" smtClean="0"/>
              <a:t> studenti se mogu baviti različitim aktivnostima u studentskim sekcijama….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74684-2555-49AC-9989-0A318688644B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1155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77036-F49A-467A-BF23-BEBBC4D5547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75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Iskustvo</a:t>
            </a:r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nastavnika u praksi i prijenosu stručnih znanja.</a:t>
            </a:r>
          </a:p>
          <a:p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Stalno usavršavanje nastavnika.</a:t>
            </a:r>
          </a:p>
          <a:p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Ulažemo u laboratorije i poboljšavamo prijenos znanja. Iz projekta smo uložili u 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5,206,851</a:t>
            </a:r>
            <a:r>
              <a:rPr lang="hr-HR" sz="1200" dirty="0" smtClean="0">
                <a:solidFill>
                  <a:schemeClr val="tx1"/>
                </a:solidFill>
                <a:latin typeface="+mn-lt"/>
              </a:rPr>
              <a:t>.00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 EUR</a:t>
            </a:r>
            <a:r>
              <a:rPr lang="hr-HR" sz="1200" baseline="0" dirty="0" smtClean="0">
                <a:solidFill>
                  <a:schemeClr val="tx1"/>
                </a:solidFill>
                <a:latin typeface="+mn-lt"/>
              </a:rPr>
              <a:t>, Atrij, pivovara, laboratorij + 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961</a:t>
            </a:r>
            <a:r>
              <a:rPr lang="hr-HR" sz="1200" dirty="0" smtClean="0">
                <a:solidFill>
                  <a:schemeClr val="tx1"/>
                </a:solidFill>
                <a:latin typeface="+mn-lt"/>
              </a:rPr>
              <a:t>,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857</a:t>
            </a:r>
            <a:r>
              <a:rPr lang="hr-HR" sz="1200" dirty="0" smtClean="0">
                <a:solidFill>
                  <a:schemeClr val="tx1"/>
                </a:solidFill>
                <a:latin typeface="+mn-lt"/>
              </a:rPr>
              <a:t>.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86</a:t>
            </a:r>
            <a:r>
              <a:rPr lang="hr-HR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EUR</a:t>
            </a:r>
            <a:r>
              <a:rPr lang="hr-HR" sz="1200" dirty="0" smtClean="0">
                <a:solidFill>
                  <a:schemeClr val="tx1"/>
                </a:solidFill>
                <a:latin typeface="+mn-lt"/>
              </a:rPr>
              <a:t> Sirena.</a:t>
            </a:r>
            <a:endParaRPr lang="hr-HR" sz="1200" baseline="0" dirty="0" smtClean="0">
              <a:solidFill>
                <a:schemeClr val="tx1"/>
              </a:solidFill>
              <a:latin typeface="+mn-lt"/>
            </a:endParaRPr>
          </a:p>
          <a:p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Suvremeno opremljeni laboratoriji, fizikalno kemijski i mikrobiološki laboratorij, laboratorij za kontrolu kvalitete piva i prehrambenih proizvoda, senzorski laboratorij, 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poluautomatizirani</a:t>
            </a:r>
            <a:r>
              <a:rPr lang="hr-H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procesni</a:t>
            </a:r>
            <a:r>
              <a:rPr lang="hr-H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praktikumom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pivarstva</a:t>
            </a:r>
            <a:r>
              <a:rPr lang="hr-H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opremamo novi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procesn</a:t>
            </a:r>
            <a:r>
              <a:rPr lang="hr-H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laboratoriju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mlijeko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hr-H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mliječne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proizvode</a:t>
            </a:r>
            <a:r>
              <a:rPr lang="hr-H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74684-2555-49AC-9989-0A318688644B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6143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Iskustvo</a:t>
            </a:r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nastavnika u praksi i prijenosu stručnih znanja.</a:t>
            </a:r>
          </a:p>
          <a:p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Stalno usavršavanje nastavnika.</a:t>
            </a:r>
          </a:p>
          <a:p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Ulažemo u laboratorije i poboljšavamo prijenos znanja. Iz projekta smo uložili u 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5,206,851</a:t>
            </a:r>
            <a:r>
              <a:rPr lang="hr-HR" sz="1200" dirty="0" smtClean="0">
                <a:solidFill>
                  <a:schemeClr val="tx1"/>
                </a:solidFill>
                <a:latin typeface="+mn-lt"/>
              </a:rPr>
              <a:t>.00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 EUR</a:t>
            </a:r>
            <a:r>
              <a:rPr lang="hr-HR" sz="1200" baseline="0" dirty="0" smtClean="0">
                <a:solidFill>
                  <a:schemeClr val="tx1"/>
                </a:solidFill>
                <a:latin typeface="+mn-lt"/>
              </a:rPr>
              <a:t>, Atrij, pivovara, laboratorij + 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961</a:t>
            </a:r>
            <a:r>
              <a:rPr lang="hr-HR" sz="1200" dirty="0" smtClean="0">
                <a:solidFill>
                  <a:schemeClr val="tx1"/>
                </a:solidFill>
                <a:latin typeface="+mn-lt"/>
              </a:rPr>
              <a:t>,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857</a:t>
            </a:r>
            <a:r>
              <a:rPr lang="hr-HR" sz="1200" dirty="0" smtClean="0">
                <a:solidFill>
                  <a:schemeClr val="tx1"/>
                </a:solidFill>
                <a:latin typeface="+mn-lt"/>
              </a:rPr>
              <a:t>.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86</a:t>
            </a:r>
            <a:r>
              <a:rPr lang="hr-HR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EUR</a:t>
            </a:r>
            <a:r>
              <a:rPr lang="hr-HR" sz="1200" dirty="0" smtClean="0">
                <a:solidFill>
                  <a:schemeClr val="tx1"/>
                </a:solidFill>
                <a:latin typeface="+mn-lt"/>
              </a:rPr>
              <a:t> Sirena.</a:t>
            </a:r>
            <a:endParaRPr lang="hr-HR" sz="1200" baseline="0" dirty="0" smtClean="0">
              <a:solidFill>
                <a:schemeClr val="tx1"/>
              </a:solidFill>
              <a:latin typeface="+mn-lt"/>
            </a:endParaRPr>
          </a:p>
          <a:p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Suvremeno opremljeni laboratoriji, fizikalno kemijski i mikrobiološki laboratorij, laboratorij za kontrolu kvalitete piva i prehrambenih proizvoda, senzorski laboratorij, 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poluautomatizirani</a:t>
            </a:r>
            <a:r>
              <a:rPr lang="hr-H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procesni</a:t>
            </a:r>
            <a:r>
              <a:rPr lang="hr-H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praktikumom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pivarstva</a:t>
            </a:r>
            <a:r>
              <a:rPr lang="hr-H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opremamo novi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procesn</a:t>
            </a:r>
            <a:r>
              <a:rPr lang="hr-H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laboratoriju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mlijeko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hr-H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mliječne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proizvode</a:t>
            </a:r>
            <a:r>
              <a:rPr lang="hr-H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hr-H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Knjižnica sa najnovijom literaturom na hrvatskom i engleskom jeziku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74684-2555-49AC-9989-0A318688644B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0816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Napravite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svojepivo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sir,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imate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ideju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razvite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proizvod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uključite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znanst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istraživanja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74684-2555-49AC-9989-0A318688644B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1419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Studenti</a:t>
            </a:r>
            <a:r>
              <a:rPr lang="hr-HR" baseline="0" dirty="0" smtClean="0"/>
              <a:t> dolaze iz svih krajeva Hrvatske. Razlozi dolaska su različiti. Imamo mnoštvo lijepih priča, ali bi predstavili Petru, Tomasa i Emu.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74684-2555-49AC-9989-0A318688644B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7411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Petra 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Zagreba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došla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Veleučilište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prednost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ovog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studija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malim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grupama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profesori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više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posvete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studentima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više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prakse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industriji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74684-2555-49AC-9989-0A318688644B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2445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74684-2555-49AC-9989-0A318688644B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5913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74684-2555-49AC-9989-0A318688644B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7018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Naši studenti se jako dobro zapošljavaju, samo prošle godine zaposlilo se 90% studenata (Vindija, Žitoproizvod…. Predstavili bi vam 3 uspješne priče, Dora, Fran, i Romina.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74684-2555-49AC-9989-0A318688644B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497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A775E-AE13-A340-8185-279FE1C2F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F4B370-6AE1-6A49-89EA-C1A8AEE13E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93073-6EC0-AE4F-935C-8ABF8A348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0554-F635-EF4E-8B8C-EE4D257ADDC4}" type="datetimeFigureOut">
              <a:rPr lang="sr-Latn-RS" smtClean="0"/>
              <a:t>8.2.2022.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01405-9D44-434F-9B5D-BC01B8D94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5D878-6AB2-394A-B5B2-3FB4F5C2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A52D-A1B9-2E4D-973D-18C60692E22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2923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3B2F4-A333-8B43-BACD-D1656FF3D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3EE806-261C-4E41-A875-EA3B2E99B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5CFDA-2632-5540-90C3-2DA81A096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0554-F635-EF4E-8B8C-EE4D257ADDC4}" type="datetimeFigureOut">
              <a:rPr lang="sr-Latn-RS" smtClean="0"/>
              <a:t>8.2.2022.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D7749-B5FE-BD45-A11C-78F35C299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294BC-2C76-B646-9AE0-98377403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A52D-A1B9-2E4D-973D-18C60692E22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2043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294A7B-90ED-024E-85F8-279F401E2C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2B59F-FF6B-2840-8445-63E1AD6B6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036A3-FBB8-6340-880F-346B0B9A9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0554-F635-EF4E-8B8C-EE4D257ADDC4}" type="datetimeFigureOut">
              <a:rPr lang="sr-Latn-RS" smtClean="0"/>
              <a:t>8.2.2022.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5E68E-EBBB-254B-AA04-060968CA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8F958-A834-8D47-81D5-7056FD9A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A52D-A1B9-2E4D-973D-18C60692E22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6091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CA66E-0ED9-9646-8576-B2B441737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D5183-92A8-C64A-B23B-96E91C8A2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4701C-4DCF-6846-BACA-8DB9F59A9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0554-F635-EF4E-8B8C-EE4D257ADDC4}" type="datetimeFigureOut">
              <a:rPr lang="sr-Latn-RS" smtClean="0"/>
              <a:t>8.2.2022.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C96E7-40B0-924A-BBF8-41F822033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14155-4395-9440-B92F-64C22427D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A52D-A1B9-2E4D-973D-18C60692E22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5389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0E2D4-8614-0949-B1FC-E9F7830AC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CA427-4B74-1846-BFB7-1307B16C5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15A34-B3E0-2A4D-8C24-33A659AE7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0554-F635-EF4E-8B8C-EE4D257ADDC4}" type="datetimeFigureOut">
              <a:rPr lang="sr-Latn-RS" smtClean="0"/>
              <a:t>8.2.2022.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0E69A-06D3-A24D-811D-39CEFF3D2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629C6-DA3E-6341-BBA1-92B7B675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A52D-A1B9-2E4D-973D-18C60692E22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2920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37334-668A-A141-BD0E-DD96D8F62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E38B2-BCAB-184A-B41D-CEFF307289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87271E-50CE-814B-991E-7042177AC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236E3B-AFB0-9B49-BEE7-429B8558C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0554-F635-EF4E-8B8C-EE4D257ADDC4}" type="datetimeFigureOut">
              <a:rPr lang="sr-Latn-RS" smtClean="0"/>
              <a:t>8.2.2022.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ACC51-2023-084E-B1F5-DCD8CAB1A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8D791-5082-7342-99E8-B841EF917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A52D-A1B9-2E4D-973D-18C60692E22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0550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A7552-3F23-5041-88BF-F49931090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1A91C-A6CB-664C-AECA-B49D46165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9D81A-B49F-6445-99BC-8489BD6CA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DE5D3-D73D-5C4A-BAD5-DD0E1FCAF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D894F6-9676-814B-81C0-9B55AC12A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1C6486-791A-E944-ACED-85365E5FC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0554-F635-EF4E-8B8C-EE4D257ADDC4}" type="datetimeFigureOut">
              <a:rPr lang="sr-Latn-RS" smtClean="0"/>
              <a:t>8.2.2022.</a:t>
            </a:fld>
            <a:endParaRPr lang="sr-Latn-R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169762-C60A-9E41-9466-47C7A6D7B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49176-B73F-5344-8998-E48785AD7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A52D-A1B9-2E4D-973D-18C60692E22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843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9655C-F7DA-5749-9640-02A23CD9F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2A7BA3-FBC6-1D42-9F6E-14CB308CE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0554-F635-EF4E-8B8C-EE4D257ADDC4}" type="datetimeFigureOut">
              <a:rPr lang="sr-Latn-RS" smtClean="0"/>
              <a:t>8.2.2022.</a:t>
            </a:fld>
            <a:endParaRPr lang="sr-Latn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A8DC0E-76B2-2840-B9B0-3CC716672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73EC1-8D79-6A40-9687-A2C37D0E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A52D-A1B9-2E4D-973D-18C60692E22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216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137ECE-242B-D54E-B435-7EDE69A2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0554-F635-EF4E-8B8C-EE4D257ADDC4}" type="datetimeFigureOut">
              <a:rPr lang="sr-Latn-RS" smtClean="0"/>
              <a:t>8.2.2022.</a:t>
            </a:fld>
            <a:endParaRPr lang="sr-Latn-R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A75EDA-8ED5-0846-859B-44ED36A03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62665-72E7-3F46-AC9B-4B635CCEF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A52D-A1B9-2E4D-973D-18C60692E22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2369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1B0B0-EEBB-7040-8AD5-879B0A092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18B91-826C-9141-9A09-6108B7E56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AD02BA-FB9E-8841-A0B1-7D86ADA76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257E5-1AF0-C94D-9AC4-BE0844023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0554-F635-EF4E-8B8C-EE4D257ADDC4}" type="datetimeFigureOut">
              <a:rPr lang="sr-Latn-RS" smtClean="0"/>
              <a:t>8.2.2022.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A5D3B-FA57-4747-9EDA-353B2E85F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D3D136-7BFA-CE45-9561-F8B8DC8D8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A52D-A1B9-2E4D-973D-18C60692E22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9945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7233C-4F07-6B4D-8D2A-C8CB3CDC9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97A1E8-3EE0-844B-A7C0-99563BD2F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0B13D-6D1F-5341-803A-03A26C2E8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07851-7A77-774B-BB98-36A6C8A42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0554-F635-EF4E-8B8C-EE4D257ADDC4}" type="datetimeFigureOut">
              <a:rPr lang="sr-Latn-RS" smtClean="0"/>
              <a:t>8.2.2022.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0F7627-157A-6644-A628-2A39943B3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26388-3F32-DF46-9758-3EF954400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A52D-A1B9-2E4D-973D-18C60692E22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9203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A12436-8499-5744-AA6D-A2296819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5CC27-7E36-B14F-9492-FCECAAA01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BE0DB-F890-A043-AE38-FD4EB13D10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10554-F635-EF4E-8B8C-EE4D257ADDC4}" type="datetimeFigureOut">
              <a:rPr lang="sr-Latn-RS" smtClean="0"/>
              <a:t>8.2.2022.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439E2-98A0-F340-9E0C-FD5F0D3C8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2AED6-0359-0F42-8FAB-B7D15F1C3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9A52D-A1B9-2E4D-973D-18C60692E22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6093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55"/>
          <a:stretch/>
        </p:blipFill>
        <p:spPr bwMode="auto">
          <a:xfrm>
            <a:off x="8623621" y="402956"/>
            <a:ext cx="3176820" cy="61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C8AF0C-F1CB-EA44-B917-DC4552D475A4}"/>
              </a:ext>
            </a:extLst>
          </p:cNvPr>
          <p:cNvSpPr txBox="1"/>
          <p:nvPr/>
        </p:nvSpPr>
        <p:spPr>
          <a:xfrm>
            <a:off x="-46963" y="2820472"/>
            <a:ext cx="4447438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100"/>
              </a:lnSpc>
            </a:pPr>
            <a:r>
              <a:rPr lang="hr-HR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STRUČNI STUDIJ</a:t>
            </a:r>
            <a:br>
              <a:rPr lang="hr-HR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PREHRAMBENA TEHNOLOGIJA</a:t>
            </a:r>
            <a:endParaRPr lang="sr-Latn-RS" sz="2800" b="1" dirty="0">
              <a:solidFill>
                <a:srgbClr val="EBA907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1"/>
          <a:stretch/>
        </p:blipFill>
        <p:spPr>
          <a:xfrm>
            <a:off x="4627265" y="402956"/>
            <a:ext cx="3313924" cy="61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901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46156" y="365129"/>
            <a:ext cx="7888637" cy="1325563"/>
          </a:xfrm>
        </p:spPr>
        <p:txBody>
          <a:bodyPr anchor="b">
            <a:normAutofit/>
          </a:bodyPr>
          <a:lstStyle/>
          <a:p>
            <a:pPr algn="r">
              <a:lnSpc>
                <a:spcPct val="120000"/>
              </a:lnSpc>
            </a:pPr>
            <a: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Zašto studirati kod nas?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60815157"/>
              </p:ext>
            </p:extLst>
          </p:nvPr>
        </p:nvGraphicFramePr>
        <p:xfrm>
          <a:off x="145623" y="1971675"/>
          <a:ext cx="6379164" cy="4749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474" y="2738628"/>
            <a:ext cx="4287864" cy="32158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898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46156" y="365129"/>
            <a:ext cx="7888637" cy="1325563"/>
          </a:xfrm>
        </p:spPr>
        <p:txBody>
          <a:bodyPr anchor="b">
            <a:normAutofit/>
          </a:bodyPr>
          <a:lstStyle/>
          <a:p>
            <a:pPr algn="r">
              <a:lnSpc>
                <a:spcPct val="120000"/>
              </a:lnSpc>
            </a:pPr>
            <a: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Naši studenti…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4"/>
          <a:stretch/>
        </p:blipFill>
        <p:spPr>
          <a:xfrm>
            <a:off x="8603125" y="2612869"/>
            <a:ext cx="2431668" cy="280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95"/>
          <a:stretch/>
        </p:blipFill>
        <p:spPr>
          <a:xfrm>
            <a:off x="2357167" y="2572719"/>
            <a:ext cx="2435507" cy="280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26"/>
          <a:stretch/>
        </p:blipFill>
        <p:spPr>
          <a:xfrm>
            <a:off x="5474389" y="2612869"/>
            <a:ext cx="2447021" cy="280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357167" y="2200759"/>
            <a:ext cx="243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Petra </a:t>
            </a:r>
            <a:r>
              <a:rPr lang="hr-HR" sz="1600" dirty="0" smtClean="0">
                <a:solidFill>
                  <a:schemeClr val="bg1"/>
                </a:solidFill>
              </a:rPr>
              <a:t>(Zagreb)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91611" y="2243537"/>
            <a:ext cx="243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 </a:t>
            </a:r>
            <a:r>
              <a:rPr lang="hr-HR" dirty="0" smtClean="0">
                <a:solidFill>
                  <a:schemeClr val="bg1"/>
                </a:solidFill>
              </a:rPr>
              <a:t>(Karlovac)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79299" y="2234383"/>
            <a:ext cx="243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Thomas </a:t>
            </a:r>
            <a:r>
              <a:rPr lang="hr-HR" dirty="0" smtClean="0">
                <a:solidFill>
                  <a:schemeClr val="bg1"/>
                </a:solidFill>
              </a:rPr>
              <a:t>(Zagreb)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46156" y="365129"/>
            <a:ext cx="7888637" cy="1325563"/>
          </a:xfrm>
        </p:spPr>
        <p:txBody>
          <a:bodyPr anchor="b">
            <a:normAutofit/>
          </a:bodyPr>
          <a:lstStyle/>
          <a:p>
            <a:pPr algn="r">
              <a:lnSpc>
                <a:spcPct val="120000"/>
              </a:lnSpc>
            </a:pPr>
            <a: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Naši studenti…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95"/>
          <a:stretch/>
        </p:blipFill>
        <p:spPr>
          <a:xfrm>
            <a:off x="2357167" y="1636719"/>
            <a:ext cx="4059179" cy="46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876760" y="1267387"/>
            <a:ext cx="243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Petra </a:t>
            </a:r>
            <a:r>
              <a:rPr lang="hr-HR" sz="1600" dirty="0" smtClean="0">
                <a:solidFill>
                  <a:schemeClr val="bg1"/>
                </a:solidFill>
              </a:rPr>
              <a:t>(Zagreb)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7420836" y="2435926"/>
            <a:ext cx="3949754" cy="1888102"/>
          </a:xfrm>
          <a:prstGeom prst="wedgeRoundRectCallout">
            <a:avLst>
              <a:gd name="adj1" fmla="val -123851"/>
              <a:gd name="adj2" fmla="val -2408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67651" y="2718257"/>
            <a:ext cx="3456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latin typeface="Comic Sans MS" panose="030F0702030302020204" pitchFamily="66" charset="0"/>
              </a:rPr>
              <a:t>Došla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hr-HR" sz="1600" dirty="0" smtClean="0">
                <a:latin typeface="Comic Sans MS" panose="030F0702030302020204" pitchFamily="66" charset="0"/>
              </a:rPr>
              <a:t>sam na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Veleučilište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jer</a:t>
            </a:r>
            <a:r>
              <a:rPr lang="en-US" sz="1600" dirty="0">
                <a:latin typeface="Comic Sans MS" panose="030F0702030302020204" pitchFamily="66" charset="0"/>
              </a:rPr>
              <a:t> je </a:t>
            </a:r>
            <a:r>
              <a:rPr lang="en-US" sz="1600" dirty="0" err="1">
                <a:latin typeface="Comic Sans MS" panose="030F0702030302020204" pitchFamily="66" charset="0"/>
              </a:rPr>
              <a:t>prednost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ovog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studija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što</a:t>
            </a:r>
            <a:r>
              <a:rPr lang="en-US" sz="1600" dirty="0">
                <a:latin typeface="Comic Sans MS" panose="030F0702030302020204" pitchFamily="66" charset="0"/>
              </a:rPr>
              <a:t> se </a:t>
            </a:r>
            <a:r>
              <a:rPr lang="en-US" sz="1600" dirty="0" err="1">
                <a:latin typeface="Comic Sans MS" panose="030F0702030302020204" pitchFamily="66" charset="0"/>
              </a:rPr>
              <a:t>radi</a:t>
            </a:r>
            <a:r>
              <a:rPr lang="en-US" sz="1600" dirty="0">
                <a:latin typeface="Comic Sans MS" panose="030F0702030302020204" pitchFamily="66" charset="0"/>
              </a:rPr>
              <a:t> u </a:t>
            </a:r>
            <a:r>
              <a:rPr lang="en-US" sz="1600" dirty="0" err="1">
                <a:latin typeface="Comic Sans MS" panose="030F0702030302020204" pitchFamily="66" charset="0"/>
              </a:rPr>
              <a:t>malim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grupama</a:t>
            </a:r>
            <a:r>
              <a:rPr lang="en-US" sz="1600" dirty="0">
                <a:latin typeface="Comic Sans MS" panose="030F0702030302020204" pitchFamily="66" charset="0"/>
              </a:rPr>
              <a:t>, </a:t>
            </a:r>
            <a:r>
              <a:rPr lang="en-US" sz="1600" dirty="0" err="1">
                <a:latin typeface="Comic Sans MS" panose="030F0702030302020204" pitchFamily="66" charset="0"/>
              </a:rPr>
              <a:t>profesori</a:t>
            </a:r>
            <a:r>
              <a:rPr lang="en-US" sz="1600" dirty="0">
                <a:latin typeface="Comic Sans MS" panose="030F0702030302020204" pitchFamily="66" charset="0"/>
              </a:rPr>
              <a:t> se </a:t>
            </a:r>
            <a:r>
              <a:rPr lang="en-US" sz="1600" dirty="0" err="1">
                <a:latin typeface="Comic Sans MS" panose="030F0702030302020204" pitchFamily="66" charset="0"/>
              </a:rPr>
              <a:t>više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posvete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studentima</a:t>
            </a:r>
            <a:r>
              <a:rPr lang="en-US" sz="1600" dirty="0" smtClean="0">
                <a:latin typeface="Comic Sans MS" panose="030F0702030302020204" pitchFamily="66" charset="0"/>
              </a:rPr>
              <a:t>,</a:t>
            </a:r>
            <a:r>
              <a:rPr lang="hr-HR" sz="1600" dirty="0" smtClean="0">
                <a:latin typeface="Comic Sans MS" panose="030F0702030302020204" pitchFamily="66" charset="0"/>
              </a:rPr>
              <a:t> ima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više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prakse</a:t>
            </a:r>
            <a:r>
              <a:rPr lang="en-US" sz="1600" dirty="0">
                <a:latin typeface="Comic Sans MS" panose="030F0702030302020204" pitchFamily="66" charset="0"/>
              </a:rPr>
              <a:t> u </a:t>
            </a:r>
            <a:r>
              <a:rPr lang="en-US" sz="1600" dirty="0" err="1">
                <a:latin typeface="Comic Sans MS" panose="030F0702030302020204" pitchFamily="66" charset="0"/>
              </a:rPr>
              <a:t>industriji</a:t>
            </a:r>
            <a:r>
              <a:rPr lang="en-US" sz="1600" dirty="0" smtClean="0">
                <a:latin typeface="Comic Sans MS" panose="030F0702030302020204" pitchFamily="66" charset="0"/>
              </a:rPr>
              <a:t>.</a:t>
            </a:r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84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46156" y="365129"/>
            <a:ext cx="7888637" cy="1325563"/>
          </a:xfrm>
        </p:spPr>
        <p:txBody>
          <a:bodyPr anchor="b">
            <a:normAutofit/>
          </a:bodyPr>
          <a:lstStyle/>
          <a:p>
            <a:pPr algn="r">
              <a:lnSpc>
                <a:spcPct val="120000"/>
              </a:lnSpc>
            </a:pPr>
            <a: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Naši studenti…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26"/>
          <a:stretch/>
        </p:blipFill>
        <p:spPr>
          <a:xfrm>
            <a:off x="3146156" y="1636719"/>
            <a:ext cx="4078368" cy="46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966740" y="1267387"/>
            <a:ext cx="243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Thomas </a:t>
            </a:r>
            <a:r>
              <a:rPr lang="hr-HR" dirty="0" smtClean="0">
                <a:solidFill>
                  <a:schemeClr val="bg1"/>
                </a:solidFill>
              </a:rPr>
              <a:t>(Zagreb)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7792796" y="1893484"/>
            <a:ext cx="3647931" cy="2136075"/>
          </a:xfrm>
          <a:prstGeom prst="wedgeRoundRectCallout">
            <a:avLst>
              <a:gd name="adj1" fmla="val -96777"/>
              <a:gd name="adj2" fmla="val 204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094619" y="2118703"/>
            <a:ext cx="33461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omic Sans MS" panose="030F0702030302020204" pitchFamily="66" charset="0"/>
              </a:rPr>
              <a:t>Završio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sam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srednju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školu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za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prehrambenog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tehničara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i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 smtClean="0">
                <a:latin typeface="Comic Sans MS" panose="030F0702030302020204" pitchFamily="66" charset="0"/>
              </a:rPr>
              <a:t>nastavljam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svoje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školovanje</a:t>
            </a:r>
            <a:r>
              <a:rPr lang="en-US" sz="1600" dirty="0">
                <a:latin typeface="Comic Sans MS" panose="030F0702030302020204" pitchFamily="66" charset="0"/>
              </a:rPr>
              <a:t>. Karlovac je </a:t>
            </a:r>
            <a:r>
              <a:rPr lang="en-US" sz="1600" dirty="0" err="1">
                <a:latin typeface="Comic Sans MS" panose="030F0702030302020204" pitchFamily="66" charset="0"/>
              </a:rPr>
              <a:t>blizu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Zagreba</a:t>
            </a:r>
            <a:r>
              <a:rPr lang="en-US" sz="1600" dirty="0">
                <a:latin typeface="Comic Sans MS" panose="030F0702030302020204" pitchFamily="66" charset="0"/>
              </a:rPr>
              <a:t>, </a:t>
            </a:r>
            <a:r>
              <a:rPr lang="en-US" sz="1600" dirty="0" err="1">
                <a:latin typeface="Comic Sans MS" panose="030F0702030302020204" pitchFamily="66" charset="0"/>
              </a:rPr>
              <a:t>sve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što</a:t>
            </a:r>
            <a:r>
              <a:rPr lang="en-US" sz="1600" dirty="0">
                <a:latin typeface="Comic Sans MS" panose="030F0702030302020204" pitchFamily="66" charset="0"/>
              </a:rPr>
              <a:t> se </a:t>
            </a:r>
            <a:r>
              <a:rPr lang="en-US" sz="1600" dirty="0" err="1">
                <a:latin typeface="Comic Sans MS" panose="030F0702030302020204" pitchFamily="66" charset="0"/>
              </a:rPr>
              <a:t>nauči</a:t>
            </a:r>
            <a:r>
              <a:rPr lang="en-US" sz="1600" dirty="0">
                <a:latin typeface="Comic Sans MS" panose="030F0702030302020204" pitchFamily="66" charset="0"/>
              </a:rPr>
              <a:t> u </a:t>
            </a:r>
            <a:r>
              <a:rPr lang="en-US" sz="1600" dirty="0" err="1">
                <a:latin typeface="Comic Sans MS" panose="030F0702030302020204" pitchFamily="66" charset="0"/>
              </a:rPr>
              <a:t>teoriji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može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hr-HR" sz="1600" dirty="0" smtClean="0">
                <a:latin typeface="Comic Sans MS" panose="030F0702030302020204" pitchFamily="66" charset="0"/>
              </a:rPr>
              <a:t> se </a:t>
            </a:r>
            <a:r>
              <a:rPr lang="en-US" sz="1600" dirty="0" err="1" smtClean="0">
                <a:latin typeface="Comic Sans MS" panose="030F0702030302020204" pitchFamily="66" charset="0"/>
              </a:rPr>
              <a:t>isprobati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en-US" sz="1600" dirty="0">
                <a:latin typeface="Comic Sans MS" panose="030F0702030302020204" pitchFamily="66" charset="0"/>
              </a:rPr>
              <a:t>u </a:t>
            </a:r>
            <a:r>
              <a:rPr lang="en-US" sz="1600" dirty="0" err="1">
                <a:latin typeface="Comic Sans MS" panose="030F0702030302020204" pitchFamily="66" charset="0"/>
              </a:rPr>
              <a:t>praksi</a:t>
            </a:r>
            <a:r>
              <a:rPr lang="en-US" sz="16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073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46156" y="365129"/>
            <a:ext cx="7888637" cy="1325563"/>
          </a:xfrm>
        </p:spPr>
        <p:txBody>
          <a:bodyPr anchor="b">
            <a:normAutofit/>
          </a:bodyPr>
          <a:lstStyle/>
          <a:p>
            <a:pPr algn="r">
              <a:lnSpc>
                <a:spcPct val="120000"/>
              </a:lnSpc>
            </a:pPr>
            <a: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Naši studenti…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4"/>
          <a:stretch/>
        </p:blipFill>
        <p:spPr>
          <a:xfrm>
            <a:off x="5618163" y="1690692"/>
            <a:ext cx="4052780" cy="46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618163" y="1321360"/>
            <a:ext cx="243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 </a:t>
            </a:r>
            <a:r>
              <a:rPr lang="hr-HR" dirty="0" smtClean="0">
                <a:solidFill>
                  <a:schemeClr val="bg1"/>
                </a:solidFill>
              </a:rPr>
              <a:t>(Karlovac)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78969" y="1968285"/>
            <a:ext cx="5061164" cy="2555906"/>
          </a:xfrm>
          <a:prstGeom prst="wedgeRoundRectCallout">
            <a:avLst>
              <a:gd name="adj1" fmla="val 89675"/>
              <a:gd name="adj2" fmla="val 1269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8791" y="2215186"/>
            <a:ext cx="44015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latin typeface="Comic Sans MS" panose="030F0702030302020204" pitchFamily="66" charset="0"/>
              </a:rPr>
              <a:t>Završila sam </a:t>
            </a:r>
            <a:r>
              <a:rPr lang="hr-HR" sz="1600" dirty="0">
                <a:latin typeface="Comic Sans MS" panose="030F0702030302020204" pitchFamily="66" charset="0"/>
              </a:rPr>
              <a:t>srednju školu za tehničara nutricionista. Studiram na Veleučilište jer mi omogućava nastavak školovanja i ima odlično opremljene laboratorije, individualni pristup studentima, kao i profesorie koji imaju jako mnogo iskustva u struci i dobro pripreme studente za poslove koji ih čekaju nakon završetka studija.</a:t>
            </a:r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08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Stručni</a:t>
            </a:r>
            <a:r>
              <a:rPr lang="en-US" sz="2000" b="1" dirty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prvostupnik</a:t>
            </a:r>
            <a:r>
              <a:rPr lang="en-US" sz="2000" b="1" dirty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inženjer</a:t>
            </a:r>
            <a:r>
              <a:rPr lang="en-US" sz="2000" b="1" dirty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prehrambene</a:t>
            </a:r>
            <a:r>
              <a:rPr lang="en-US" sz="2000" b="1" dirty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tehnologije</a:t>
            </a:r>
            <a:r>
              <a:rPr lang="en-US" sz="2000" b="1" dirty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(</a:t>
            </a:r>
            <a:r>
              <a:rPr lang="en-US" sz="2000" dirty="0" err="1">
                <a:solidFill>
                  <a:schemeClr val="bg1"/>
                </a:solidFill>
              </a:rPr>
              <a:t>bacc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ing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techn</a:t>
            </a:r>
            <a:r>
              <a:rPr lang="en-US" sz="2000" dirty="0">
                <a:solidFill>
                  <a:schemeClr val="bg1"/>
                </a:solidFill>
              </a:rPr>
              <a:t>. aliment.)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46156" y="365129"/>
            <a:ext cx="7888637" cy="1325563"/>
          </a:xfrm>
        </p:spPr>
        <p:txBody>
          <a:bodyPr anchor="b">
            <a:normAutofit/>
          </a:bodyPr>
          <a:lstStyle/>
          <a:p>
            <a:pPr algn="r">
              <a:lnSpc>
                <a:spcPct val="120000"/>
              </a:lnSpc>
            </a:pPr>
            <a: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Što kada se završi stručni studij?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7" b="6892"/>
          <a:stretch/>
        </p:blipFill>
        <p:spPr>
          <a:xfrm>
            <a:off x="4489696" y="2910788"/>
            <a:ext cx="3212607" cy="29911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42827" y="2910788"/>
            <a:ext cx="350132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b="1" dirty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Zapošljavanje</a:t>
            </a:r>
            <a:endParaRPr lang="en-US" b="1" dirty="0">
              <a:solidFill>
                <a:srgbClr val="EBA9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Clr>
                <a:srgbClr val="EBA907"/>
              </a:buClr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p</a:t>
            </a:r>
            <a:r>
              <a:rPr lang="hr-HR" dirty="0" smtClean="0">
                <a:solidFill>
                  <a:schemeClr val="bg1"/>
                </a:solidFill>
              </a:rPr>
              <a:t>roizvodnja </a:t>
            </a:r>
            <a:r>
              <a:rPr lang="hr-HR" dirty="0">
                <a:solidFill>
                  <a:schemeClr val="bg1"/>
                </a:solidFill>
              </a:rPr>
              <a:t>i prerada hrane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EBA907"/>
              </a:buClr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l</a:t>
            </a:r>
            <a:r>
              <a:rPr lang="hr-HR" dirty="0" smtClean="0">
                <a:solidFill>
                  <a:schemeClr val="bg1"/>
                </a:solidFill>
              </a:rPr>
              <a:t>aboratorij </a:t>
            </a:r>
            <a:r>
              <a:rPr lang="hr-HR" dirty="0">
                <a:solidFill>
                  <a:schemeClr val="bg1"/>
                </a:solidFill>
              </a:rPr>
              <a:t>za kontrolu hrane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EBA907"/>
              </a:buClr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schemeClr val="bg1"/>
                </a:solidFill>
              </a:rPr>
              <a:t>pokretanje </a:t>
            </a:r>
            <a:r>
              <a:rPr lang="hr-HR" dirty="0">
                <a:solidFill>
                  <a:schemeClr val="bg1"/>
                </a:solidFill>
              </a:rPr>
              <a:t>vlastite proizvodnje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EBA907"/>
              </a:buClr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schemeClr val="bg1"/>
                </a:solidFill>
              </a:rPr>
              <a:t>pročistač </a:t>
            </a:r>
            <a:r>
              <a:rPr lang="hr-HR" dirty="0">
                <a:solidFill>
                  <a:schemeClr val="bg1"/>
                </a:solidFill>
              </a:rPr>
              <a:t>otpadnih voda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EBA907"/>
              </a:buClr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p</a:t>
            </a:r>
            <a:r>
              <a:rPr lang="hr-HR" dirty="0" smtClean="0">
                <a:solidFill>
                  <a:schemeClr val="bg1"/>
                </a:solidFill>
              </a:rPr>
              <a:t>rodajni </a:t>
            </a:r>
            <a:r>
              <a:rPr lang="hr-HR" dirty="0">
                <a:solidFill>
                  <a:schemeClr val="bg1"/>
                </a:solidFill>
              </a:rPr>
              <a:t>predstavnici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rgbClr val="EBA907"/>
              </a:buClr>
            </a:pPr>
            <a:r>
              <a:rPr lang="hr-HR" dirty="0" smtClean="0">
                <a:solidFill>
                  <a:schemeClr val="bg1"/>
                </a:solidFill>
              </a:rPr>
              <a:t>      </a:t>
            </a:r>
            <a:r>
              <a:rPr lang="hr-HR" sz="1600" dirty="0" smtClean="0">
                <a:solidFill>
                  <a:schemeClr val="bg1"/>
                </a:solidFill>
              </a:rPr>
              <a:t>(</a:t>
            </a:r>
            <a:r>
              <a:rPr lang="hr-HR" sz="1600" dirty="0">
                <a:solidFill>
                  <a:schemeClr val="bg1"/>
                </a:solidFill>
              </a:rPr>
              <a:t>aditivi i dodatci prehrani</a:t>
            </a:r>
            <a:r>
              <a:rPr lang="hr-HR" sz="1600" dirty="0" smtClean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47846" y="2910788"/>
            <a:ext cx="39168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Nastavak školovanja</a:t>
            </a:r>
            <a:endParaRPr lang="en-US" b="1" dirty="0">
              <a:solidFill>
                <a:srgbClr val="EBA9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Clr>
                <a:srgbClr val="EBA907"/>
              </a:buClr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PBF (Zagreb)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EBA907"/>
              </a:buClr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Agronomski fakultet (Zagreb)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EBA907"/>
              </a:buClr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PTF (Osijek)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EBA907"/>
              </a:buClr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Fakultet zdravstvenih studija (Rijeka)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rgbClr val="EBA907"/>
              </a:buClr>
            </a:pPr>
            <a:r>
              <a:rPr lang="hr-HR" sz="1600" dirty="0" smtClean="0">
                <a:solidFill>
                  <a:schemeClr val="bg1"/>
                </a:solidFill>
              </a:rPr>
              <a:t>      (Klinički nutricionizam)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46156" y="365129"/>
            <a:ext cx="7888637" cy="1325563"/>
          </a:xfrm>
        </p:spPr>
        <p:txBody>
          <a:bodyPr anchor="b">
            <a:normAutofit/>
          </a:bodyPr>
          <a:lstStyle/>
          <a:p>
            <a:pPr algn="r">
              <a:lnSpc>
                <a:spcPct val="120000"/>
              </a:lnSpc>
            </a:pPr>
            <a: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Kako su se snašli naši studenti?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2" r="9442"/>
          <a:stretch/>
        </p:blipFill>
        <p:spPr>
          <a:xfrm>
            <a:off x="1387034" y="2808755"/>
            <a:ext cx="2853523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5" r="41262"/>
          <a:stretch/>
        </p:blipFill>
        <p:spPr>
          <a:xfrm>
            <a:off x="4697066" y="2808755"/>
            <a:ext cx="2191977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r="22090" b="22938"/>
          <a:stretch/>
        </p:blipFill>
        <p:spPr>
          <a:xfrm>
            <a:off x="7345552" y="2808755"/>
            <a:ext cx="3226275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595195" y="2414662"/>
            <a:ext cx="243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4454" y="2439423"/>
            <a:ext cx="243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40089" y="2428846"/>
            <a:ext cx="243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Romina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5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46156" y="365129"/>
            <a:ext cx="7888637" cy="1325563"/>
          </a:xfrm>
        </p:spPr>
        <p:txBody>
          <a:bodyPr anchor="b">
            <a:normAutofit/>
          </a:bodyPr>
          <a:lstStyle/>
          <a:p>
            <a:pPr algn="r">
              <a:lnSpc>
                <a:spcPct val="120000"/>
              </a:lnSpc>
            </a:pPr>
            <a: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Kako su se snašli naši studenti?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2" r="9442"/>
          <a:stretch/>
        </p:blipFill>
        <p:spPr>
          <a:xfrm>
            <a:off x="1387034" y="2088755"/>
            <a:ext cx="4280285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6261316" y="2088755"/>
            <a:ext cx="4541003" cy="1626902"/>
          </a:xfrm>
          <a:prstGeom prst="wedgeRoundRectCallout">
            <a:avLst>
              <a:gd name="adj1" fmla="val -90681"/>
              <a:gd name="adj2" fmla="val 5778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95268" y="2240486"/>
            <a:ext cx="367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latin typeface="Comic Sans MS" panose="030F0702030302020204" pitchFamily="66" charset="0"/>
              </a:rPr>
              <a:t>Nakon Veleučilišta u Karlovcu, upisala sam i završila Agronomski fakultet u Zagrebu. Zaposlena sam kao asistentica na projektu Sirena </a:t>
            </a:r>
            <a:r>
              <a:rPr lang="en-US" sz="1600" dirty="0" err="1">
                <a:latin typeface="Comic Sans MS" panose="030F0702030302020204" pitchFamily="66" charset="0"/>
              </a:rPr>
              <a:t>i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bavim</a:t>
            </a:r>
            <a:r>
              <a:rPr lang="en-US" sz="1600" dirty="0">
                <a:latin typeface="Comic Sans MS" panose="030F0702030302020204" pitchFamily="66" charset="0"/>
              </a:rPr>
              <a:t> se “</a:t>
            </a:r>
            <a:r>
              <a:rPr lang="en-US" sz="1600" dirty="0" err="1">
                <a:latin typeface="Comic Sans MS" panose="030F0702030302020204" pitchFamily="66" charset="0"/>
              </a:rPr>
              <a:t>umjetnošću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sirarstva</a:t>
            </a:r>
            <a:r>
              <a:rPr lang="en-US" sz="1600" dirty="0" smtClean="0">
                <a:latin typeface="Comic Sans MS" panose="030F0702030302020204" pitchFamily="66" charset="0"/>
              </a:rPr>
              <a:t>”.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8576" y="1719423"/>
            <a:ext cx="243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Dora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4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46156" y="365129"/>
            <a:ext cx="7888637" cy="1325563"/>
          </a:xfrm>
        </p:spPr>
        <p:txBody>
          <a:bodyPr anchor="b">
            <a:normAutofit/>
          </a:bodyPr>
          <a:lstStyle/>
          <a:p>
            <a:pPr algn="r">
              <a:lnSpc>
                <a:spcPct val="120000"/>
              </a:lnSpc>
            </a:pPr>
            <a: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Kako su se snašli naši studenti?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5" r="41262"/>
          <a:stretch/>
        </p:blipFill>
        <p:spPr>
          <a:xfrm>
            <a:off x="2242781" y="2088755"/>
            <a:ext cx="3287966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668164" y="1719423"/>
            <a:ext cx="243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6385302" y="2448731"/>
            <a:ext cx="4525505" cy="2384525"/>
          </a:xfrm>
          <a:prstGeom prst="wedgeRoundRectCallout">
            <a:avLst>
              <a:gd name="adj1" fmla="val -80466"/>
              <a:gd name="adj2" fmla="val -2467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41023" y="2733052"/>
            <a:ext cx="4014061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r-HR" sz="1600" dirty="0">
                <a:latin typeface="Comic Sans MS" panose="030F0702030302020204" pitchFamily="66" charset="0"/>
              </a:rPr>
              <a:t>Radim u veleučilišnoj pivovari. </a:t>
            </a:r>
            <a:r>
              <a:rPr lang="en-US" sz="1600" dirty="0" err="1">
                <a:latin typeface="Comic Sans MS" panose="030F0702030302020204" pitchFamily="66" charset="0"/>
              </a:rPr>
              <a:t>Moj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 smtClean="0">
                <a:latin typeface="Comic Sans MS" panose="030F0702030302020204" pitchFamily="66" charset="0"/>
              </a:rPr>
              <a:t>posao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obuhvaća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sve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aspekte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proizvodnje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piva</a:t>
            </a:r>
            <a:r>
              <a:rPr lang="en-US" sz="1600" b="1" dirty="0">
                <a:latin typeface="Comic Sans MS" panose="030F0702030302020204" pitchFamily="66" charset="0"/>
              </a:rPr>
              <a:t>.</a:t>
            </a:r>
            <a:r>
              <a:rPr lang="en-US" sz="1600" dirty="0">
                <a:latin typeface="Comic Sans MS" panose="030F0702030302020204" pitchFamily="66" charset="0"/>
              </a:rPr>
              <a:t> Pod time se </a:t>
            </a:r>
            <a:r>
              <a:rPr lang="en-US" sz="1600" dirty="0" err="1">
                <a:latin typeface="Comic Sans MS" panose="030F0702030302020204" pitchFamily="66" charset="0"/>
              </a:rPr>
              <a:t>podrazumijeva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izvođenje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i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nadzor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kuhanja</a:t>
            </a:r>
            <a:r>
              <a:rPr lang="en-US" sz="1600" dirty="0">
                <a:latin typeface="Comic Sans MS" panose="030F0702030302020204" pitchFamily="66" charset="0"/>
              </a:rPr>
              <a:t>, </a:t>
            </a:r>
            <a:r>
              <a:rPr lang="en-US" sz="1600" dirty="0" err="1">
                <a:latin typeface="Comic Sans MS" panose="030F0702030302020204" pitchFamily="66" charset="0"/>
              </a:rPr>
              <a:t>fermentacije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i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odležavanja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piva</a:t>
            </a:r>
            <a:r>
              <a:rPr lang="en-US" sz="1600" dirty="0">
                <a:latin typeface="Comic Sans MS" panose="030F0702030302020204" pitchFamily="66" charset="0"/>
              </a:rPr>
              <a:t>, </a:t>
            </a:r>
            <a:r>
              <a:rPr lang="en-US" sz="1600" dirty="0" err="1">
                <a:latin typeface="Comic Sans MS" panose="030F0702030302020204" pitchFamily="66" charset="0"/>
              </a:rPr>
              <a:t>ali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i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izrada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recepata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za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različite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stilove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piva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te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izbor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sirovina</a:t>
            </a:r>
            <a:r>
              <a:rPr lang="en-US" sz="1600" dirty="0">
                <a:latin typeface="Comic Sans MS" panose="030F0702030302020204" pitchFamily="66" charset="0"/>
              </a:rPr>
              <a:t>. </a:t>
            </a:r>
            <a:r>
              <a:rPr lang="hr-HR" sz="1600" dirty="0" smtClean="0">
                <a:latin typeface="Comic Sans MS" panose="030F0702030302020204" pitchFamily="66" charset="0"/>
              </a:rPr>
              <a:t>Ovaj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posao</a:t>
            </a:r>
            <a:r>
              <a:rPr lang="en-US" sz="1600" dirty="0">
                <a:latin typeface="Comic Sans MS" panose="030F0702030302020204" pitchFamily="66" charset="0"/>
              </a:rPr>
              <a:t> je </a:t>
            </a:r>
            <a:r>
              <a:rPr lang="en-US" sz="1600" dirty="0" err="1">
                <a:latin typeface="Comic Sans MS" panose="030F0702030302020204" pitchFamily="66" charset="0"/>
              </a:rPr>
              <a:t>privilegija</a:t>
            </a:r>
            <a:r>
              <a:rPr lang="en-US" sz="1600" dirty="0" smtClean="0">
                <a:latin typeface="Comic Sans MS" panose="030F0702030302020204" pitchFamily="66" charset="0"/>
              </a:rPr>
              <a:t>.</a:t>
            </a:r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39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46156" y="365129"/>
            <a:ext cx="7888637" cy="1325563"/>
          </a:xfrm>
        </p:spPr>
        <p:txBody>
          <a:bodyPr anchor="b">
            <a:normAutofit/>
          </a:bodyPr>
          <a:lstStyle/>
          <a:p>
            <a:pPr algn="r">
              <a:lnSpc>
                <a:spcPct val="120000"/>
              </a:lnSpc>
            </a:pPr>
            <a: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Kako su se snašli naši studenti?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r="22090" b="22938"/>
          <a:stretch/>
        </p:blipFill>
        <p:spPr>
          <a:xfrm>
            <a:off x="5732414" y="2088755"/>
            <a:ext cx="4839413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793054" y="2088755"/>
            <a:ext cx="243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Romina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790414" y="2458087"/>
            <a:ext cx="4386020" cy="1648964"/>
          </a:xfrm>
          <a:prstGeom prst="wedgeRoundRectCallout">
            <a:avLst>
              <a:gd name="adj1" fmla="val 121216"/>
              <a:gd name="adj2" fmla="val -1551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15139" y="2620849"/>
            <a:ext cx="3936569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r-HR" sz="1600" dirty="0">
                <a:latin typeface="Comic Sans MS" panose="030F0702030302020204" pitchFamily="66" charset="0"/>
              </a:rPr>
              <a:t>Završila sam Veleučilište u Karlovcu i danas vodim vlastitu obiteljsku siranu. Sve znanje, teorijsko i praktično, koje sam dobila tijekom studija svakodnevni posao u sirani čini lakšim i zabavnim. </a:t>
            </a:r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73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6156" y="365129"/>
            <a:ext cx="7888637" cy="1325563"/>
          </a:xfrm>
        </p:spPr>
        <p:txBody>
          <a:bodyPr anchor="t">
            <a:normAutofit/>
          </a:bodyPr>
          <a:lstStyle/>
          <a:p>
            <a:pPr algn="ctr"/>
            <a: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Zanimanje prehrambeni tehnolog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" y="2059426"/>
            <a:ext cx="4276882" cy="3882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0" r="31966"/>
          <a:stretch/>
        </p:blipFill>
        <p:spPr>
          <a:xfrm>
            <a:off x="7733654" y="1824563"/>
            <a:ext cx="3301139" cy="4352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06"/>
          <a:stretch/>
        </p:blipFill>
        <p:spPr>
          <a:xfrm>
            <a:off x="4334400" y="1825625"/>
            <a:ext cx="2872312" cy="4352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95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668" y="365129"/>
            <a:ext cx="7904135" cy="1325563"/>
          </a:xfrm>
        </p:spPr>
        <p:txBody>
          <a:bodyPr anchor="b">
            <a:normAutofit/>
          </a:bodyPr>
          <a:lstStyle/>
          <a:p>
            <a:pPr algn="r"/>
            <a:r>
              <a:rPr lang="hr-H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Informirajte se o našem studiju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EBA907"/>
              </a:buClr>
            </a:pPr>
            <a:r>
              <a:rPr lang="hr-HR" sz="2200" dirty="0" smtClean="0">
                <a:solidFill>
                  <a:schemeClr val="bg1"/>
                </a:solidFill>
              </a:rPr>
              <a:t>Internet stranica Veleučilišta u Karlovcu</a:t>
            </a:r>
          </a:p>
          <a:p>
            <a:pPr>
              <a:buClr>
                <a:srgbClr val="EBA907"/>
              </a:buClr>
            </a:pPr>
            <a:r>
              <a:rPr lang="hr-HR" sz="2200" dirty="0" smtClean="0">
                <a:solidFill>
                  <a:schemeClr val="bg1"/>
                </a:solidFill>
              </a:rPr>
              <a:t>Facebook stranica</a:t>
            </a:r>
          </a:p>
          <a:p>
            <a:pPr>
              <a:buClr>
                <a:srgbClr val="EBA907"/>
              </a:buClr>
            </a:pPr>
            <a:r>
              <a:rPr lang="hr-HR" sz="2200" dirty="0" smtClean="0">
                <a:solidFill>
                  <a:schemeClr val="bg1"/>
                </a:solidFill>
              </a:rPr>
              <a:t>aktivnosti prate i druge Internet stranice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784" t="18273" r="1758" b="9370"/>
          <a:stretch/>
        </p:blipFill>
        <p:spPr>
          <a:xfrm>
            <a:off x="7296944" y="3740513"/>
            <a:ext cx="3644859" cy="2075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914643" y="5815530"/>
            <a:ext cx="640945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 | Facebook</a:t>
            </a:r>
          </a:p>
          <a:p>
            <a:pPr algn="ctr"/>
            <a:r>
              <a:rPr lang="en-US" b="1" dirty="0" err="1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Stručni</a:t>
            </a:r>
            <a:r>
              <a:rPr lang="en-US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studij</a:t>
            </a:r>
            <a:r>
              <a:rPr lang="en-US" b="1" dirty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prehrambena</a:t>
            </a:r>
            <a:r>
              <a:rPr lang="en-US" b="1" dirty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tehnologija</a:t>
            </a:r>
            <a:endParaRPr lang="en-US" b="1" dirty="0">
              <a:solidFill>
                <a:srgbClr val="EBA9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6086" b="32538"/>
          <a:stretch/>
        </p:blipFill>
        <p:spPr>
          <a:xfrm>
            <a:off x="7282192" y="1825746"/>
            <a:ext cx="3659611" cy="1262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0654" t="-212" r="24307" b="5768"/>
          <a:stretch/>
        </p:blipFill>
        <p:spPr>
          <a:xfrm>
            <a:off x="3508659" y="3394129"/>
            <a:ext cx="2747926" cy="2651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678404" y="3155063"/>
            <a:ext cx="286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www.vuka.hr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5130" y="6092529"/>
            <a:ext cx="286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www.srednja.hr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326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647" y="365129"/>
            <a:ext cx="7749154" cy="1325563"/>
          </a:xfrm>
        </p:spPr>
        <p:txBody>
          <a:bodyPr anchor="b">
            <a:normAutofit/>
          </a:bodyPr>
          <a:lstStyle/>
          <a:p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Osamostalite se </a:t>
            </a:r>
            <a:r>
              <a:rPr lang="hr-H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dođite studirati u Karlovac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2200" dirty="0" smtClean="0">
                <a:solidFill>
                  <a:schemeClr val="bg1"/>
                </a:solidFill>
              </a:rPr>
              <a:t>mjesto </a:t>
            </a:r>
            <a: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ugodnog življenja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2200" dirty="0">
                <a:solidFill>
                  <a:schemeClr val="bg1"/>
                </a:solidFill>
              </a:rPr>
              <a:t>obilje </a:t>
            </a:r>
            <a:r>
              <a:rPr lang="hr-HR" sz="2200" b="1" dirty="0">
                <a:solidFill>
                  <a:srgbClr val="EBA907"/>
                </a:solidFill>
              </a:rPr>
              <a:t>zelenila</a:t>
            </a:r>
            <a:r>
              <a:rPr lang="hr-HR" sz="2200" dirty="0">
                <a:solidFill>
                  <a:schemeClr val="bg1"/>
                </a:solidFill>
              </a:rPr>
              <a:t>, prirodnih </a:t>
            </a:r>
            <a:r>
              <a:rPr lang="hr-HR" sz="2200" b="1" dirty="0" smtClean="0">
                <a:solidFill>
                  <a:srgbClr val="EBA907"/>
                </a:solidFill>
              </a:rPr>
              <a:t>parkova</a:t>
            </a:r>
            <a:r>
              <a:rPr lang="hr-HR" sz="2200" dirty="0" smtClean="0">
                <a:solidFill>
                  <a:schemeClr val="bg1"/>
                </a:solidFill>
              </a:rPr>
              <a:t>, </a:t>
            </a:r>
            <a: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rijeke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2200" dirty="0" smtClean="0">
                <a:solidFill>
                  <a:schemeClr val="bg1"/>
                </a:solidFill>
              </a:rPr>
              <a:t>odlična </a:t>
            </a:r>
            <a: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prometna povezanost</a:t>
            </a:r>
            <a:r>
              <a:rPr lang="hr-HR" sz="2200" dirty="0" smtClean="0">
                <a:solidFill>
                  <a:schemeClr val="bg1"/>
                </a:solidFill>
              </a:rPr>
              <a:t/>
            </a:r>
            <a:br>
              <a:rPr lang="hr-HR" sz="2200" dirty="0" smtClean="0">
                <a:solidFill>
                  <a:schemeClr val="bg1"/>
                </a:solidFill>
              </a:rPr>
            </a:br>
            <a:r>
              <a:rPr lang="hr-HR" sz="1900" dirty="0" smtClean="0">
                <a:solidFill>
                  <a:schemeClr val="bg1"/>
                </a:solidFill>
              </a:rPr>
              <a:t>(</a:t>
            </a:r>
            <a:r>
              <a:rPr lang="en-US" sz="1900" dirty="0" err="1" smtClean="0">
                <a:solidFill>
                  <a:schemeClr val="bg1"/>
                </a:solidFill>
              </a:rPr>
              <a:t>razmeđe</a:t>
            </a:r>
            <a:r>
              <a:rPr lang="en-US" sz="1900" dirty="0" smtClean="0">
                <a:solidFill>
                  <a:schemeClr val="bg1"/>
                </a:solidFill>
              </a:rPr>
              <a:t> </a:t>
            </a:r>
            <a:r>
              <a:rPr lang="en-US" sz="1900" dirty="0" err="1">
                <a:solidFill>
                  <a:schemeClr val="bg1"/>
                </a:solidFill>
              </a:rPr>
              <a:t>kontinentalne</a:t>
            </a:r>
            <a:r>
              <a:rPr lang="en-US" sz="1900" dirty="0">
                <a:solidFill>
                  <a:schemeClr val="bg1"/>
                </a:solidFill>
              </a:rPr>
              <a:t> </a:t>
            </a:r>
            <a:r>
              <a:rPr lang="en-US" sz="1900" dirty="0" err="1">
                <a:solidFill>
                  <a:schemeClr val="bg1"/>
                </a:solidFill>
              </a:rPr>
              <a:t>Hrvatske</a:t>
            </a:r>
            <a:r>
              <a:rPr lang="en-US" sz="1900" dirty="0">
                <a:solidFill>
                  <a:schemeClr val="bg1"/>
                </a:solidFill>
              </a:rPr>
              <a:t>, Like, </a:t>
            </a:r>
            <a:r>
              <a:rPr lang="en-US" sz="1900" dirty="0" err="1">
                <a:solidFill>
                  <a:schemeClr val="bg1"/>
                </a:solidFill>
              </a:rPr>
              <a:t>Istre</a:t>
            </a:r>
            <a:r>
              <a:rPr lang="en-US" sz="1900" dirty="0">
                <a:solidFill>
                  <a:schemeClr val="bg1"/>
                </a:solidFill>
              </a:rPr>
              <a:t> </a:t>
            </a:r>
            <a:r>
              <a:rPr lang="en-US" sz="1900" dirty="0" err="1">
                <a:solidFill>
                  <a:schemeClr val="bg1"/>
                </a:solidFill>
              </a:rPr>
              <a:t>i</a:t>
            </a:r>
            <a:r>
              <a:rPr lang="en-US" sz="1900" dirty="0">
                <a:solidFill>
                  <a:schemeClr val="bg1"/>
                </a:solidFill>
              </a:rPr>
              <a:t> </a:t>
            </a:r>
            <a:r>
              <a:rPr lang="en-US" sz="1900" dirty="0" err="1" smtClean="0">
                <a:solidFill>
                  <a:schemeClr val="bg1"/>
                </a:solidFill>
              </a:rPr>
              <a:t>Dalmacije</a:t>
            </a:r>
            <a:r>
              <a:rPr lang="hr-HR" sz="1900" dirty="0" smtClean="0">
                <a:solidFill>
                  <a:schemeClr val="bg1"/>
                </a:solidFill>
              </a:rPr>
              <a:t>)</a:t>
            </a:r>
            <a:endParaRPr lang="en-US" sz="19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2200" dirty="0" smtClean="0">
                <a:solidFill>
                  <a:schemeClr val="bg1"/>
                </a:solidFill>
              </a:rPr>
              <a:t>naziva se </a:t>
            </a:r>
            <a: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„Gradom susreta”</a:t>
            </a:r>
            <a:b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1900" dirty="0" smtClean="0">
                <a:solidFill>
                  <a:schemeClr val="bg1"/>
                </a:solidFill>
              </a:rPr>
              <a:t>(m</a:t>
            </a:r>
            <a:r>
              <a:rPr lang="en-US" sz="1900" dirty="0" err="1" smtClean="0">
                <a:solidFill>
                  <a:schemeClr val="bg1"/>
                </a:solidFill>
              </a:rPr>
              <a:t>jesto</a:t>
            </a:r>
            <a:r>
              <a:rPr lang="en-US" sz="1900" dirty="0" smtClean="0">
                <a:solidFill>
                  <a:schemeClr val="bg1"/>
                </a:solidFill>
              </a:rPr>
              <a:t> </a:t>
            </a:r>
            <a:r>
              <a:rPr lang="en-US" sz="1900" dirty="0" err="1">
                <a:solidFill>
                  <a:schemeClr val="bg1"/>
                </a:solidFill>
              </a:rPr>
              <a:t>gdje</a:t>
            </a:r>
            <a:r>
              <a:rPr lang="en-US" sz="1900" dirty="0">
                <a:solidFill>
                  <a:schemeClr val="bg1"/>
                </a:solidFill>
              </a:rPr>
              <a:t> </a:t>
            </a:r>
            <a:r>
              <a:rPr lang="en-US" sz="1900" dirty="0" smtClean="0">
                <a:solidFill>
                  <a:schemeClr val="bg1"/>
                </a:solidFill>
              </a:rPr>
              <a:t>se </a:t>
            </a:r>
            <a:r>
              <a:rPr lang="en-US" sz="1900" dirty="0" err="1">
                <a:solidFill>
                  <a:schemeClr val="bg1"/>
                </a:solidFill>
              </a:rPr>
              <a:t>ciljano</a:t>
            </a:r>
            <a:r>
              <a:rPr lang="en-US" sz="1900" dirty="0">
                <a:solidFill>
                  <a:schemeClr val="bg1"/>
                </a:solidFill>
              </a:rPr>
              <a:t> </a:t>
            </a:r>
            <a:r>
              <a:rPr lang="en-US" sz="1900" dirty="0" err="1" smtClean="0">
                <a:solidFill>
                  <a:schemeClr val="bg1"/>
                </a:solidFill>
              </a:rPr>
              <a:t>dolaziti</a:t>
            </a:r>
            <a:r>
              <a:rPr lang="hr-HR" sz="1900" dirty="0" smtClean="0">
                <a:solidFill>
                  <a:schemeClr val="bg1"/>
                </a:solidFill>
              </a:rPr>
              <a:t>:</a:t>
            </a:r>
            <a:r>
              <a:rPr lang="en-US" sz="1900" dirty="0" smtClean="0">
                <a:solidFill>
                  <a:schemeClr val="bg1"/>
                </a:solidFill>
              </a:rPr>
              <a:t> </a:t>
            </a:r>
            <a:r>
              <a:rPr lang="hr-HR" sz="1900" dirty="0" smtClean="0">
                <a:solidFill>
                  <a:schemeClr val="bg1"/>
                </a:solidFill>
              </a:rPr>
              <a:t>turizam, poslovno i studiranje)</a:t>
            </a:r>
            <a:endParaRPr lang="hr-HR" sz="19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2200" dirty="0">
                <a:solidFill>
                  <a:schemeClr val="bg1"/>
                </a:solidFill>
              </a:rPr>
              <a:t> </a:t>
            </a:r>
            <a:r>
              <a:rPr lang="hr-HR" sz="2200" dirty="0" smtClean="0">
                <a:solidFill>
                  <a:schemeClr val="bg1"/>
                </a:solidFill>
              </a:rPr>
              <a:t>brojna </a:t>
            </a:r>
            <a: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društvena</a:t>
            </a:r>
            <a:r>
              <a:rPr lang="hr-HR" sz="2200" dirty="0" smtClean="0">
                <a:solidFill>
                  <a:schemeClr val="bg1"/>
                </a:solidFill>
              </a:rPr>
              <a:t> i </a:t>
            </a:r>
            <a: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kulturna događanja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1900" dirty="0" smtClean="0">
                <a:solidFill>
                  <a:schemeClr val="bg1"/>
                </a:solidFill>
              </a:rPr>
              <a:t>Proljeće u akvariju, Dan parkova,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1900" dirty="0" smtClean="0">
                <a:solidFill>
                  <a:schemeClr val="bg1"/>
                </a:solidFill>
              </a:rPr>
              <a:t>Zvjezdano ljeto , Dani piva,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1900" dirty="0" smtClean="0">
                <a:solidFill>
                  <a:schemeClr val="bg1"/>
                </a:solidFill>
              </a:rPr>
              <a:t>Advent u Karlovcu…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endParaRPr lang="hr-HR" sz="2200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010" y="4286829"/>
            <a:ext cx="3240791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774" y="1976227"/>
            <a:ext cx="3242027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961" r="24529"/>
          <a:stretch/>
        </p:blipFill>
        <p:spPr>
          <a:xfrm>
            <a:off x="5842861" y="4509708"/>
            <a:ext cx="1733497" cy="19371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246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Studentski centar</a:t>
            </a:r>
            <a:endParaRPr lang="en-US" sz="2400" b="1" dirty="0">
              <a:solidFill>
                <a:srgbClr val="EBA9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23647" y="365129"/>
            <a:ext cx="7749154" cy="1325563"/>
          </a:xfrm>
        </p:spPr>
        <p:txBody>
          <a:bodyPr anchor="b">
            <a:normAutofit/>
          </a:bodyPr>
          <a:lstStyle/>
          <a:p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Osamostalite se </a:t>
            </a:r>
            <a:r>
              <a:rPr lang="hr-H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dođite studirati u Karlovac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5" r="14994"/>
          <a:stretch/>
        </p:blipFill>
        <p:spPr>
          <a:xfrm>
            <a:off x="7237709" y="2009299"/>
            <a:ext cx="4339526" cy="3983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29711" y="2470426"/>
            <a:ext cx="6012051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Studentski </a:t>
            </a:r>
            <a:r>
              <a:rPr lang="hr-H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hr-HR" sz="1400" dirty="0" smtClean="0">
                <a:solidFill>
                  <a:schemeClr val="bg1"/>
                </a:solidFill>
              </a:rPr>
              <a:t>58 soba)</a:t>
            </a:r>
          </a:p>
          <a:p>
            <a:pPr marL="285750" indent="-285750">
              <a:lnSpc>
                <a:spcPct val="120000"/>
              </a:lnSpc>
              <a:buClr>
                <a:srgbClr val="EBA907"/>
              </a:buClr>
              <a:buFont typeface="Arial" panose="020B0604020202020204" pitchFamily="34" charset="0"/>
              <a:buChar char="•"/>
            </a:pPr>
            <a:r>
              <a:rPr lang="hr-HR" sz="1600" dirty="0" smtClean="0">
                <a:solidFill>
                  <a:schemeClr val="bg1"/>
                </a:solidFill>
              </a:rPr>
              <a:t>dvokrevetne</a:t>
            </a:r>
            <a:r>
              <a:rPr lang="hr-HR" sz="1600" dirty="0">
                <a:solidFill>
                  <a:schemeClr val="bg1"/>
                </a:solidFill>
              </a:rPr>
              <a:t>, trokrevetne i za osobe sa </a:t>
            </a:r>
            <a:r>
              <a:rPr lang="hr-HR" sz="1600" dirty="0" smtClean="0">
                <a:solidFill>
                  <a:schemeClr val="bg1"/>
                </a:solidFill>
              </a:rPr>
              <a:t>invaliditeom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20000"/>
              </a:lnSpc>
              <a:buClr>
                <a:srgbClr val="EBA907"/>
              </a:buClr>
              <a:buFont typeface="Arial" panose="020B0604020202020204" pitchFamily="34" charset="0"/>
              <a:buChar char="•"/>
            </a:pPr>
            <a:r>
              <a:rPr lang="hr-HR" sz="1600" dirty="0" smtClean="0">
                <a:solidFill>
                  <a:schemeClr val="bg1"/>
                </a:solidFill>
              </a:rPr>
              <a:t>sobe imaju kupaonicu</a:t>
            </a:r>
            <a:r>
              <a:rPr lang="hr-HR" sz="1600" dirty="0">
                <a:solidFill>
                  <a:schemeClr val="bg1"/>
                </a:solidFill>
              </a:rPr>
              <a:t>, hladnjak, LCD televizor, Wi-Fi i klima uređaj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20000"/>
              </a:lnSpc>
              <a:buClr>
                <a:srgbClr val="EBA907"/>
              </a:buClr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chemeClr val="bg1"/>
                </a:solidFill>
              </a:rPr>
              <a:t>na svakom katu </a:t>
            </a:r>
            <a:r>
              <a:rPr lang="hr-HR" sz="1600" dirty="0" smtClean="0">
                <a:solidFill>
                  <a:schemeClr val="bg1"/>
                </a:solidFill>
              </a:rPr>
              <a:t>čajna </a:t>
            </a:r>
            <a:r>
              <a:rPr lang="hr-HR" sz="1600" dirty="0">
                <a:solidFill>
                  <a:schemeClr val="bg1"/>
                </a:solidFill>
              </a:rPr>
              <a:t>kuhinja i dnevni boravak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Studnetska prehrana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hr-H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Zapošljavanje studenta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 descr="Studenti iz cijele Hrvatske posjetili Karlovac – Trend.com.h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11" y="4914394"/>
            <a:ext cx="192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Galerija: Stara vojarna u Karlovcu pretvorena u moderan studentski dom |  lokalni.h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936" y="4715193"/>
            <a:ext cx="1918800" cy="1278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FOTO: Karlovac ima najmoderniji studentski dom u Hrvatskoj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684" y="4725877"/>
            <a:ext cx="1918800" cy="127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3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23647" y="365129"/>
            <a:ext cx="7749154" cy="1325563"/>
          </a:xfrm>
        </p:spPr>
        <p:txBody>
          <a:bodyPr anchor="b">
            <a:normAutofit/>
          </a:bodyPr>
          <a:lstStyle/>
          <a:p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Osamostalite se </a:t>
            </a:r>
            <a:r>
              <a:rPr lang="hr-H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dođite studirati u Karlovac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Studentski centar</a:t>
            </a:r>
            <a:endParaRPr lang="en-US" sz="2400" b="1" dirty="0">
              <a:solidFill>
                <a:srgbClr val="EBA9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13"/>
          <p:cNvSpPr txBox="1">
            <a:spLocks noChangeArrowheads="1"/>
          </p:cNvSpPr>
          <p:nvPr/>
        </p:nvSpPr>
        <p:spPr>
          <a:xfrm>
            <a:off x="7299702" y="1825625"/>
            <a:ext cx="4054099" cy="2038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30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7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855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A907"/>
              </a:buClr>
              <a:buNone/>
            </a:pPr>
            <a:r>
              <a:rPr lang="hr-HR" altLang="sr-Latn-RS" sz="2000" b="1" dirty="0">
                <a:solidFill>
                  <a:srgbClr val="880F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Aktivnosti </a:t>
            </a:r>
            <a:r>
              <a:rPr lang="hr-HR" altLang="sr-Latn-RS" sz="2000" b="1" dirty="0" smtClean="0">
                <a:solidFill>
                  <a:srgbClr val="880F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studenata</a:t>
            </a:r>
            <a:endParaRPr lang="hr-HR" altLang="sr-Latn-RS" sz="2000" b="1" dirty="0">
              <a:solidFill>
                <a:srgbClr val="880F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47430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A907"/>
              </a:buClr>
            </a:pPr>
            <a:r>
              <a:rPr lang="hr-HR" altLang="sr-Latn-R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novinarstvo </a:t>
            </a:r>
            <a:r>
              <a:rPr lang="hr-HR" altLang="sr-Latn-R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(INDEKS press</a:t>
            </a:r>
            <a:r>
              <a:rPr lang="hr-HR" altLang="sr-Latn-R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)</a:t>
            </a:r>
            <a:r>
              <a:rPr lang="hr-HR" altLang="sr-Latn-R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</a:t>
            </a:r>
          </a:p>
          <a:p>
            <a:pPr marL="47430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A907"/>
              </a:buClr>
            </a:pPr>
            <a:r>
              <a:rPr lang="hr-HR" altLang="sr-Latn-R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sport,</a:t>
            </a:r>
            <a:endParaRPr lang="hr-HR" altLang="sr-Latn-RS" sz="20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47430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A907"/>
              </a:buClr>
            </a:pPr>
            <a:r>
              <a:rPr lang="hr-HR" altLang="sr-Latn-R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ples…</a:t>
            </a:r>
            <a:endParaRPr lang="hr-HR" altLang="sr-Latn-RS" sz="20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24" y="4149982"/>
            <a:ext cx="3611277" cy="24069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3791"/>
          <a:stretch/>
        </p:blipFill>
        <p:spPr>
          <a:xfrm>
            <a:off x="5191513" y="4131986"/>
            <a:ext cx="2260725" cy="2406930"/>
          </a:xfrm>
          <a:prstGeom prst="rect">
            <a:avLst/>
          </a:prstGeom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87" y="4149982"/>
            <a:ext cx="3209240" cy="2406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02" y="1824637"/>
            <a:ext cx="3182227" cy="203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4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6" y="0"/>
            <a:ext cx="122586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zervirano mjesto sadržaja 11"/>
          <p:cNvSpPr>
            <a:spLocks noGrp="1"/>
          </p:cNvSpPr>
          <p:nvPr>
            <p:ph idx="1"/>
          </p:nvPr>
        </p:nvSpPr>
        <p:spPr>
          <a:xfrm>
            <a:off x="838200" y="2036486"/>
            <a:ext cx="10515600" cy="3379551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hr-HR" sz="5400" b="1" dirty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Dobrodošli!</a:t>
            </a:r>
          </a:p>
          <a:p>
            <a:pPr marL="0" indent="0" algn="r">
              <a:buNone/>
            </a:pPr>
            <a:r>
              <a:rPr lang="hr-HR" sz="2400" b="1" dirty="0">
                <a:solidFill>
                  <a:srgbClr val="880F54"/>
                </a:solidFill>
              </a:rPr>
              <a:t>VELEUČILIŠTE U KARLOVCU</a:t>
            </a:r>
          </a:p>
          <a:p>
            <a:pPr marL="0" indent="0" algn="r">
              <a:buNone/>
            </a:pPr>
            <a:r>
              <a:rPr lang="hr-HR" sz="2400" dirty="0">
                <a:solidFill>
                  <a:srgbClr val="880F54"/>
                </a:solidFill>
                <a:latin typeface="+mj-lt"/>
              </a:rPr>
              <a:t>Trg J.J. Strossmayera 9, Karlovac</a:t>
            </a:r>
          </a:p>
          <a:p>
            <a:pPr marL="0" indent="0" algn="r">
              <a:buNone/>
            </a:pPr>
            <a:r>
              <a:rPr lang="hr-HR" sz="2400" dirty="0">
                <a:solidFill>
                  <a:srgbClr val="880F54"/>
                </a:solidFill>
                <a:latin typeface="+mj-lt"/>
              </a:rPr>
              <a:t>Tel.: </a:t>
            </a:r>
            <a:r>
              <a:rPr lang="hr-HR" sz="2400" dirty="0" smtClean="0">
                <a:solidFill>
                  <a:srgbClr val="880F54"/>
                </a:solidFill>
                <a:latin typeface="+mj-lt"/>
              </a:rPr>
              <a:t>047/843-510</a:t>
            </a:r>
            <a:r>
              <a:rPr lang="hr-HR" sz="2400" dirty="0">
                <a:solidFill>
                  <a:srgbClr val="880F54"/>
                </a:solidFill>
                <a:latin typeface="+mj-lt"/>
              </a:rPr>
              <a:t>;</a:t>
            </a:r>
            <a:r>
              <a:rPr lang="hr-HR" sz="2400" dirty="0" smtClean="0">
                <a:solidFill>
                  <a:srgbClr val="880F54"/>
                </a:solidFill>
                <a:latin typeface="+mj-lt"/>
              </a:rPr>
              <a:t> 047/843-511</a:t>
            </a:r>
          </a:p>
          <a:p>
            <a:pPr marL="0" indent="0" algn="r">
              <a:buNone/>
            </a:pPr>
            <a:r>
              <a:rPr lang="hr-HR" sz="24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www.vuka.hr</a:t>
            </a:r>
            <a:r>
              <a:rPr lang="hr-HR" sz="2400" dirty="0" smtClean="0">
                <a:solidFill>
                  <a:srgbClr val="880F54"/>
                </a:solidFill>
                <a:latin typeface="+mj-lt"/>
              </a:rPr>
              <a:t>,</a:t>
            </a:r>
          </a:p>
          <a:p>
            <a:pPr marL="0" indent="0" algn="r">
              <a:buNone/>
            </a:pPr>
            <a:r>
              <a:rPr lang="hr-HR" sz="2400" dirty="0" smtClean="0">
                <a:solidFill>
                  <a:srgbClr val="880F54"/>
                </a:solidFill>
                <a:latin typeface="+mj-lt"/>
              </a:rPr>
              <a:t>e-mail</a:t>
            </a:r>
            <a:r>
              <a:rPr lang="hr-HR" sz="2400" dirty="0">
                <a:solidFill>
                  <a:srgbClr val="880F54"/>
                </a:solidFill>
                <a:latin typeface="+mj-lt"/>
              </a:rPr>
              <a:t>: </a:t>
            </a:r>
            <a:r>
              <a:rPr lang="hr-HR" sz="24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dekanat@vuka.hr</a:t>
            </a:r>
            <a:endParaRPr lang="hr-HR" sz="2400" b="1" dirty="0">
              <a:solidFill>
                <a:srgbClr val="EBA9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0"/>
          <a:stretch/>
        </p:blipFill>
        <p:spPr>
          <a:xfrm>
            <a:off x="838200" y="1686351"/>
            <a:ext cx="5500607" cy="467000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8427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34" t="2620" r="60786" b="3153"/>
          <a:stretch/>
        </p:blipFill>
        <p:spPr>
          <a:xfrm>
            <a:off x="9422629" y="2322186"/>
            <a:ext cx="1330886" cy="339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8772"/>
          <a:stretch/>
        </p:blipFill>
        <p:spPr>
          <a:xfrm>
            <a:off x="1224366" y="2322486"/>
            <a:ext cx="4245890" cy="3390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2470"/>
          <a:stretch/>
        </p:blipFill>
        <p:spPr>
          <a:xfrm>
            <a:off x="5827363" y="2322186"/>
            <a:ext cx="3238159" cy="33912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146156" y="365129"/>
            <a:ext cx="7888637" cy="1325563"/>
          </a:xfrm>
        </p:spPr>
        <p:txBody>
          <a:bodyPr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Dođite</a:t>
            </a:r>
            <a:r>
              <a:rPr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</a:t>
            </a:r>
            <a:r>
              <a:rPr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Veleučilište</a:t>
            </a:r>
            <a:r>
              <a:rPr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u </a:t>
            </a:r>
            <a:r>
              <a:rPr lang="en-US" sz="28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Karlovcu</a:t>
            </a:r>
            <a: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studirajte</a:t>
            </a:r>
            <a:r>
              <a:rPr 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 suvremeno opremljenom prostoru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285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6156" y="365129"/>
            <a:ext cx="7888637" cy="1325563"/>
          </a:xfrm>
        </p:spPr>
        <p:txBody>
          <a:bodyPr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Dođite</a:t>
            </a:r>
            <a:r>
              <a:rPr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</a:t>
            </a:r>
            <a:r>
              <a:rPr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Veleučilište</a:t>
            </a:r>
            <a:r>
              <a:rPr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u </a:t>
            </a:r>
            <a:r>
              <a:rPr lang="en-US" sz="28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Karlovcu</a:t>
            </a:r>
            <a: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studirajte</a:t>
            </a:r>
            <a:r>
              <a:rPr 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 suvremeno opremljenom prostoru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6476"/>
          <a:stretch/>
        </p:blipFill>
        <p:spPr>
          <a:xfrm>
            <a:off x="6664271" y="2322186"/>
            <a:ext cx="2001974" cy="3390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r="35641"/>
          <a:stretch/>
        </p:blipFill>
        <p:spPr>
          <a:xfrm>
            <a:off x="1146874" y="2322186"/>
            <a:ext cx="2878852" cy="339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40"/>
          <a:stretch/>
        </p:blipFill>
        <p:spPr>
          <a:xfrm>
            <a:off x="9054132" y="2322186"/>
            <a:ext cx="1783450" cy="339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9" t="6779" r="3974" b="12995"/>
          <a:stretch/>
        </p:blipFill>
        <p:spPr>
          <a:xfrm>
            <a:off x="4413612" y="2322186"/>
            <a:ext cx="1862772" cy="339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0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71338"/>
          </a:xfrm>
        </p:spPr>
        <p:txBody>
          <a:bodyPr anchor="ctr">
            <a:normAutofit/>
          </a:bodyPr>
          <a:lstStyle/>
          <a:p>
            <a:pPr>
              <a:buClr>
                <a:srgbClr val="EBA907"/>
              </a:buClr>
            </a:pPr>
            <a:r>
              <a:rPr lang="hr-HR" sz="2200" dirty="0" smtClean="0">
                <a:solidFill>
                  <a:schemeClr val="bg1"/>
                </a:solidFill>
              </a:rPr>
              <a:t>studij traje </a:t>
            </a:r>
            <a: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godine</a:t>
            </a:r>
            <a:r>
              <a:rPr lang="hr-HR" sz="2200" dirty="0" smtClean="0">
                <a:solidFill>
                  <a:schemeClr val="bg1"/>
                </a:solidFill>
              </a:rPr>
              <a:t> </a:t>
            </a:r>
            <a:r>
              <a:rPr lang="hr-HR" sz="1800" dirty="0" smtClean="0">
                <a:solidFill>
                  <a:schemeClr val="bg1"/>
                </a:solidFill>
              </a:rPr>
              <a:t>(180 ECTS)</a:t>
            </a:r>
          </a:p>
          <a:p>
            <a:pPr>
              <a:buClr>
                <a:srgbClr val="EBA907"/>
              </a:buClr>
            </a:pPr>
            <a:r>
              <a:rPr lang="hr-HR" sz="2200" dirty="0">
                <a:solidFill>
                  <a:schemeClr val="bg1"/>
                </a:solidFill>
              </a:rPr>
              <a:t>u</a:t>
            </a:r>
            <a:r>
              <a:rPr lang="hr-HR" sz="2200" dirty="0" smtClean="0">
                <a:solidFill>
                  <a:schemeClr val="bg1"/>
                </a:solidFill>
              </a:rPr>
              <a:t>smjerenja: </a:t>
            </a:r>
            <a: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pivarstvo</a:t>
            </a:r>
            <a:r>
              <a:rPr lang="hr-HR" sz="2200" dirty="0" smtClean="0">
                <a:solidFill>
                  <a:schemeClr val="bg1"/>
                </a:solidFill>
              </a:rPr>
              <a:t> i </a:t>
            </a:r>
            <a: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prerada mlijeka </a:t>
            </a:r>
            <a:r>
              <a:rPr lang="hr-HR" sz="1800" dirty="0" smtClean="0">
                <a:solidFill>
                  <a:schemeClr val="bg1"/>
                </a:solidFill>
              </a:rPr>
              <a:t>(specijalizacija)</a:t>
            </a:r>
          </a:p>
          <a:p>
            <a:pPr>
              <a:buClr>
                <a:srgbClr val="EBA907"/>
              </a:buClr>
            </a:pPr>
            <a:r>
              <a:rPr lang="hr-HR" sz="2200" dirty="0">
                <a:solidFill>
                  <a:schemeClr val="bg1"/>
                </a:solidFill>
              </a:rPr>
              <a:t>u</a:t>
            </a:r>
            <a:r>
              <a:rPr lang="hr-HR" sz="2200" dirty="0" smtClean="0">
                <a:solidFill>
                  <a:schemeClr val="bg1"/>
                </a:solidFill>
              </a:rPr>
              <a:t>smjerenje se bira u </a:t>
            </a:r>
            <a: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semestru</a:t>
            </a:r>
            <a:r>
              <a:rPr lang="hr-HR" sz="2200" dirty="0" smtClean="0">
                <a:solidFill>
                  <a:schemeClr val="bg1"/>
                </a:solidFill>
              </a:rPr>
              <a:t> studija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46156" y="365129"/>
            <a:ext cx="7888637" cy="1325563"/>
          </a:xfrm>
        </p:spPr>
        <p:txBody>
          <a:bodyPr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Stručni studij prehrambena tehnologija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0" t="42486" r="16403" b="3955"/>
          <a:stretch/>
        </p:blipFill>
        <p:spPr>
          <a:xfrm>
            <a:off x="838200" y="3296963"/>
            <a:ext cx="3341772" cy="28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661" y="3296963"/>
            <a:ext cx="2742201" cy="28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6" r="39895"/>
          <a:stretch/>
        </p:blipFill>
        <p:spPr>
          <a:xfrm>
            <a:off x="7601551" y="2311365"/>
            <a:ext cx="2906300" cy="3865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495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Što ćete naučiti tijekom studija?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2200" dirty="0" smtClean="0">
                <a:solidFill>
                  <a:schemeClr val="bg1"/>
                </a:solidFill>
              </a:rPr>
              <a:t>razlikovati 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sastojke</a:t>
            </a:r>
            <a:r>
              <a:rPr lang="en-US" sz="2200" b="1" dirty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hrane</a:t>
            </a:r>
            <a:endParaRPr lang="en-US" sz="2200" b="1" dirty="0">
              <a:solidFill>
                <a:srgbClr val="EBA9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2200" dirty="0" smtClean="0">
                <a:solidFill>
                  <a:schemeClr val="bg1"/>
                </a:solidFill>
              </a:rPr>
              <a:t>razlikovati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mikroorganizme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koje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koristimo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za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proizvodnju</a:t>
            </a:r>
            <a:r>
              <a:rPr lang="en-US" sz="2200" b="1" dirty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hrane</a:t>
            </a:r>
            <a:r>
              <a:rPr lang="en-US" sz="2200" b="1" dirty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200" dirty="0" smtClean="0">
                <a:solidFill>
                  <a:schemeClr val="bg1"/>
                </a:solidFill>
              </a:rPr>
              <a:t>i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one </a:t>
            </a:r>
            <a:r>
              <a:rPr lang="en-US" sz="2200" dirty="0" err="1" smtClean="0">
                <a:solidFill>
                  <a:schemeClr val="bg1"/>
                </a:solidFill>
              </a:rPr>
              <a:t>koj</a:t>
            </a:r>
            <a:r>
              <a:rPr lang="hr-HR" sz="2200" dirty="0" smtClean="0">
                <a:solidFill>
                  <a:schemeClr val="bg1"/>
                </a:solidFill>
              </a:rPr>
              <a:t>i </a:t>
            </a:r>
            <a:r>
              <a:rPr lang="en-US" sz="2200" b="1" dirty="0" err="1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kvare</a:t>
            </a:r>
            <a: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hranu</a:t>
            </a:r>
            <a:endParaRPr lang="en-US" sz="2200" b="1" dirty="0">
              <a:solidFill>
                <a:srgbClr val="EBA9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2200" dirty="0" smtClean="0">
                <a:solidFill>
                  <a:schemeClr val="bg1"/>
                </a:solidFill>
              </a:rPr>
              <a:t>u</a:t>
            </a:r>
            <a:r>
              <a:rPr lang="en-US" sz="2200" dirty="0" err="1" smtClean="0">
                <a:solidFill>
                  <a:schemeClr val="bg1"/>
                </a:solidFill>
              </a:rPr>
              <a:t>poznati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strojeve</a:t>
            </a:r>
            <a:r>
              <a:rPr lang="en-US" sz="2200" dirty="0">
                <a:solidFill>
                  <a:schemeClr val="bg1"/>
                </a:solidFill>
              </a:rPr>
              <a:t> u </a:t>
            </a:r>
            <a:r>
              <a:rPr lang="en-US" sz="2200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prehrambenoj</a:t>
            </a:r>
            <a:r>
              <a:rPr lang="en-US" sz="2200" b="1" dirty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industriji</a:t>
            </a:r>
            <a:endParaRPr lang="en-US" sz="2200" b="1" dirty="0">
              <a:solidFill>
                <a:srgbClr val="EBA9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2200" dirty="0" smtClean="0">
                <a:solidFill>
                  <a:schemeClr val="bg1"/>
                </a:solidFill>
              </a:rPr>
              <a:t>r</a:t>
            </a:r>
            <a:r>
              <a:rPr lang="en-US" sz="2200" dirty="0" err="1" smtClean="0">
                <a:solidFill>
                  <a:schemeClr val="bg1"/>
                </a:solidFill>
              </a:rPr>
              <a:t>aditi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u </a:t>
            </a:r>
            <a:r>
              <a:rPr lang="en-US" sz="2200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kemijskom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hr-HR" sz="2200" dirty="0" smtClean="0">
                <a:solidFill>
                  <a:schemeClr val="bg1"/>
                </a:solidFill>
              </a:rPr>
              <a:t>i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mikrobiološkom</a:t>
            </a:r>
            <a:r>
              <a:rPr lang="en-US" sz="2200" b="1" dirty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laboratoriju</a:t>
            </a:r>
            <a:endParaRPr lang="hr-HR" sz="2200" b="1" dirty="0" smtClean="0">
              <a:solidFill>
                <a:srgbClr val="EBA9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  <a:buNone/>
            </a:pPr>
            <a:r>
              <a:rPr lang="hr-HR" sz="1800" dirty="0" smtClean="0">
                <a:solidFill>
                  <a:schemeClr val="bg1"/>
                </a:solidFill>
              </a:rPr>
              <a:t>    </a:t>
            </a:r>
            <a:r>
              <a:rPr lang="en-US" sz="1800" dirty="0" smtClean="0">
                <a:solidFill>
                  <a:schemeClr val="bg1"/>
                </a:solidFill>
              </a:rPr>
              <a:t>(</a:t>
            </a:r>
            <a:r>
              <a:rPr lang="en-US" sz="1800" dirty="0" err="1" smtClean="0">
                <a:solidFill>
                  <a:schemeClr val="bg1"/>
                </a:solidFill>
              </a:rPr>
              <a:t>samostalno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hr-HR" sz="1800" dirty="0" smtClean="0">
                <a:solidFill>
                  <a:schemeClr val="bg1"/>
                </a:solidFill>
              </a:rPr>
              <a:t>i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na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siguran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način</a:t>
            </a:r>
            <a:r>
              <a:rPr lang="en-US" sz="1800" dirty="0" smtClean="0">
                <a:solidFill>
                  <a:schemeClr val="bg1"/>
                </a:solidFill>
              </a:rPr>
              <a:t>)</a:t>
            </a:r>
            <a:endParaRPr lang="hr-HR" sz="18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2200" dirty="0" smtClean="0">
                <a:solidFill>
                  <a:schemeClr val="bg1"/>
                </a:solidFill>
              </a:rPr>
              <a:t>upoznati </a:t>
            </a:r>
            <a: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ekološku proizvodnju </a:t>
            </a:r>
            <a:r>
              <a:rPr lang="hr-HR" sz="2200" dirty="0" smtClean="0">
                <a:solidFill>
                  <a:schemeClr val="bg1"/>
                </a:solidFill>
              </a:rPr>
              <a:t>i </a:t>
            </a:r>
            <a: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preradu hrane</a:t>
            </a:r>
            <a:endParaRPr lang="en-US" sz="2200" b="1" dirty="0">
              <a:solidFill>
                <a:srgbClr val="EBA9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46156" y="365129"/>
            <a:ext cx="7888637" cy="1325563"/>
          </a:xfrm>
        </p:spPr>
        <p:txBody>
          <a:bodyPr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Stručni studij prehrambena tehnologija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941" y="3925623"/>
            <a:ext cx="3380852" cy="2251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38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r-HR" sz="2200" b="1" dirty="0" smtClean="0">
                <a:solidFill>
                  <a:srgbClr val="EBA907"/>
                </a:solidFill>
              </a:rPr>
              <a:t>Što ćete naučiti tijekom studija?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2200" dirty="0" smtClean="0">
                <a:solidFill>
                  <a:schemeClr val="bg1"/>
                </a:solidFill>
              </a:rPr>
              <a:t>p</a:t>
            </a:r>
            <a:r>
              <a:rPr lang="en-US" sz="2200" dirty="0" err="1" smtClean="0">
                <a:solidFill>
                  <a:schemeClr val="bg1"/>
                </a:solidFill>
              </a:rPr>
              <a:t>roizvoditi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različite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mliječne</a:t>
            </a:r>
            <a:r>
              <a:rPr lang="en-US" sz="2200" b="1" dirty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proizvode</a:t>
            </a:r>
            <a:r>
              <a:rPr lang="en-US" sz="2200" b="1" dirty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(</a:t>
            </a:r>
            <a:r>
              <a:rPr lang="en-US" sz="1800" dirty="0" err="1">
                <a:solidFill>
                  <a:schemeClr val="bg1"/>
                </a:solidFill>
              </a:rPr>
              <a:t>jogurt</a:t>
            </a:r>
            <a:r>
              <a:rPr lang="en-US" sz="1800" dirty="0">
                <a:solidFill>
                  <a:schemeClr val="bg1"/>
                </a:solidFill>
              </a:rPr>
              <a:t>, sir </a:t>
            </a:r>
            <a:r>
              <a:rPr lang="hr-HR" sz="1800" dirty="0" smtClean="0">
                <a:solidFill>
                  <a:schemeClr val="bg1"/>
                </a:solidFill>
              </a:rPr>
              <a:t>i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sl</a:t>
            </a:r>
            <a:r>
              <a:rPr lang="hr-HR" sz="1800" dirty="0" smtClean="0">
                <a:solidFill>
                  <a:schemeClr val="bg1"/>
                </a:solidFill>
              </a:rPr>
              <a:t>.</a:t>
            </a:r>
            <a:r>
              <a:rPr lang="en-US" sz="1800" dirty="0" smtClean="0">
                <a:solidFill>
                  <a:schemeClr val="bg1"/>
                </a:solidFill>
              </a:rPr>
              <a:t>)</a:t>
            </a: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2200" dirty="0" smtClean="0">
                <a:solidFill>
                  <a:schemeClr val="bg1"/>
                </a:solidFill>
              </a:rPr>
              <a:t>p</a:t>
            </a:r>
            <a:r>
              <a:rPr lang="en-US" sz="2200" dirty="0" err="1" smtClean="0">
                <a:solidFill>
                  <a:schemeClr val="bg1"/>
                </a:solidFill>
              </a:rPr>
              <a:t>roizvoditi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pivo</a:t>
            </a:r>
            <a:endParaRPr lang="en-US" sz="2200" b="1" dirty="0">
              <a:solidFill>
                <a:srgbClr val="EBA9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2200" dirty="0" smtClean="0">
                <a:solidFill>
                  <a:schemeClr val="bg1"/>
                </a:solidFill>
              </a:rPr>
              <a:t>r</a:t>
            </a:r>
            <a:r>
              <a:rPr lang="en-US" sz="2200" dirty="0" err="1" smtClean="0">
                <a:solidFill>
                  <a:schemeClr val="bg1"/>
                </a:solidFill>
              </a:rPr>
              <a:t>azlikovati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kvalitetnu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hr-HR" sz="2200" dirty="0" smtClean="0">
                <a:solidFill>
                  <a:schemeClr val="bg1"/>
                </a:solidFill>
              </a:rPr>
              <a:t>i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nekvalitetnu</a:t>
            </a:r>
            <a:r>
              <a:rPr lang="en-US" sz="2200" b="1" dirty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hranu</a:t>
            </a:r>
            <a:endParaRPr lang="en-US" sz="2200" b="1" dirty="0">
              <a:solidFill>
                <a:srgbClr val="EBA9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2200" dirty="0" smtClean="0">
                <a:solidFill>
                  <a:schemeClr val="bg1"/>
                </a:solidFill>
              </a:rPr>
              <a:t>ocjenjivati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hranu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pomoću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vlastitih</a:t>
            </a:r>
            <a:r>
              <a:rPr lang="en-US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osjetila</a:t>
            </a:r>
            <a:endParaRPr lang="hr-HR" sz="2200" b="1" dirty="0">
              <a:solidFill>
                <a:srgbClr val="EBA9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46156" y="365129"/>
            <a:ext cx="7888637" cy="1325563"/>
          </a:xfrm>
        </p:spPr>
        <p:txBody>
          <a:bodyPr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Stručni studij prehrambena tehnologija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65" t="2612" r="3221" b="42407"/>
          <a:stretch/>
        </p:blipFill>
        <p:spPr>
          <a:xfrm>
            <a:off x="7895095" y="4162904"/>
            <a:ext cx="3139698" cy="1840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2" b="5470"/>
          <a:stretch/>
        </p:blipFill>
        <p:spPr>
          <a:xfrm>
            <a:off x="7895095" y="2271514"/>
            <a:ext cx="3139698" cy="171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749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EBA907"/>
              </a:buClr>
            </a:pPr>
            <a:r>
              <a:rPr lang="hr-HR" sz="2200" dirty="0" smtClean="0">
                <a:solidFill>
                  <a:srgbClr val="EBA907"/>
                </a:solidFill>
              </a:rPr>
              <a:t> </a:t>
            </a:r>
            <a: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225 radnih sati </a:t>
            </a:r>
            <a:r>
              <a:rPr lang="hr-HR" sz="2200" dirty="0" smtClean="0">
                <a:solidFill>
                  <a:schemeClr val="bg1"/>
                </a:solidFill>
              </a:rPr>
              <a:t>stručne prakse </a:t>
            </a:r>
            <a:endParaRPr lang="hr-HR" sz="2200" b="1" dirty="0" smtClean="0">
              <a:solidFill>
                <a:srgbClr val="EBA9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EBA907"/>
              </a:buClr>
            </a:pPr>
            <a:r>
              <a:rPr lang="hr-HR" sz="2200" dirty="0" smtClean="0">
                <a:solidFill>
                  <a:schemeClr val="bg1"/>
                </a:solidFill>
              </a:rPr>
              <a:t> stručnjaci </a:t>
            </a:r>
            <a: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mentori</a:t>
            </a:r>
          </a:p>
          <a:p>
            <a:pPr>
              <a:buClr>
                <a:srgbClr val="EBA907"/>
              </a:buClr>
            </a:pPr>
            <a:r>
              <a:rPr lang="hr-HR" sz="2200" dirty="0" smtClean="0">
                <a:solidFill>
                  <a:schemeClr val="bg1"/>
                </a:solidFill>
              </a:rPr>
              <a:t> vodeće </a:t>
            </a:r>
            <a: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prehrambene tvrtke</a:t>
            </a:r>
          </a:p>
          <a:p>
            <a:pPr>
              <a:buClr>
                <a:srgbClr val="EBA907"/>
              </a:buClr>
            </a:pPr>
            <a:r>
              <a:rPr lang="hr-HR" sz="2200" dirty="0" smtClean="0">
                <a:solidFill>
                  <a:schemeClr val="bg1"/>
                </a:solidFill>
              </a:rPr>
              <a:t> osposobljavanje za </a:t>
            </a:r>
            <a: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 na siguran način</a:t>
            </a:r>
            <a:endParaRPr lang="en-US" sz="2200" b="1" dirty="0">
              <a:solidFill>
                <a:srgbClr val="EBA9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46156" y="365129"/>
            <a:ext cx="7888637" cy="1325563"/>
          </a:xfrm>
        </p:spPr>
        <p:txBody>
          <a:bodyPr anchor="b">
            <a:normAutofit/>
          </a:bodyPr>
          <a:lstStyle/>
          <a:p>
            <a:pPr algn="r">
              <a:lnSpc>
                <a:spcPct val="120000"/>
              </a:lnSpc>
            </a:pPr>
            <a: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… praksa čini profesionalca.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zervirano mjesto sadržaja 2"/>
          <p:cNvSpPr txBox="1">
            <a:spLocks/>
          </p:cNvSpPr>
          <p:nvPr/>
        </p:nvSpPr>
        <p:spPr>
          <a:xfrm>
            <a:off x="7090474" y="1853446"/>
            <a:ext cx="3949484" cy="3896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Heineken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Hrvatska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d.o.o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hr-HR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Osječka pivovara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Vindija d.d.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KIM Mljekara Karlovac d.d.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Ledo d.d.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Dukat mliječna industrija d.d.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DUKAT tvornica Bjelovar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Franck d.d.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Podravka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d.d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hr-HR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420" y="3825561"/>
            <a:ext cx="4048934" cy="227440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5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hr-HR" sz="2200" b="1" dirty="0" smtClean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Sudjelovanje </a:t>
            </a:r>
            <a:r>
              <a:rPr lang="hr-HR" sz="2200" b="1" dirty="0">
                <a:solidFill>
                  <a:srgbClr val="EBA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programu studentske razmjene Erasmus+ </a:t>
            </a:r>
            <a:endParaRPr lang="hr-HR" sz="2200" b="1" dirty="0" smtClean="0">
              <a:solidFill>
                <a:srgbClr val="EBA9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EBA907"/>
              </a:buClr>
            </a:pPr>
            <a:r>
              <a:rPr lang="hr-HR" sz="1800" dirty="0" smtClean="0">
                <a:solidFill>
                  <a:schemeClr val="bg1"/>
                </a:solidFill>
              </a:rPr>
              <a:t>INSTITUTO POLITECHNICO DE BEJA (Portugal)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1800" b="1" dirty="0" smtClean="0">
                <a:solidFill>
                  <a:srgbClr val="EBA907"/>
                </a:solidFill>
              </a:rPr>
              <a:t>National University of the Littoral </a:t>
            </a:r>
            <a:r>
              <a:rPr lang="hr-HR" sz="1800" dirty="0" smtClean="0">
                <a:solidFill>
                  <a:schemeClr val="bg1"/>
                </a:solidFill>
              </a:rPr>
              <a:t>(Argentina)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1800" dirty="0" smtClean="0">
                <a:solidFill>
                  <a:schemeClr val="bg1"/>
                </a:solidFill>
              </a:rPr>
              <a:t>POLYTECHNIC INSTITUTE OF BRAGANçA (Portugal)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1800" dirty="0" smtClean="0">
                <a:solidFill>
                  <a:schemeClr val="bg1"/>
                </a:solidFill>
              </a:rPr>
              <a:t>THE HAGUE UNIVERSITY OF APPLIED SCIENCES (Nizozemska)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1800" dirty="0" smtClean="0">
                <a:solidFill>
                  <a:schemeClr val="bg1"/>
                </a:solidFill>
              </a:rPr>
              <a:t>TRANSILVANIA UNIVERSITY OF BRASOV (Rumunjska)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1800" dirty="0" smtClean="0">
                <a:solidFill>
                  <a:schemeClr val="bg1"/>
                </a:solidFill>
              </a:rPr>
              <a:t>UNIVERSITATEA LUCIAN BLAGA DIN SIBIU (Rumunjska)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hr-HR" sz="1800" dirty="0" smtClean="0">
                <a:solidFill>
                  <a:schemeClr val="bg1"/>
                </a:solidFill>
              </a:rPr>
              <a:t>UNIVERSITY OF CAGLIARI (Italija)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BA907"/>
              </a:buClr>
            </a:pPr>
            <a:r>
              <a:rPr lang="it-IT" sz="1800" cap="all" dirty="0" smtClean="0">
                <a:solidFill>
                  <a:schemeClr val="bg1"/>
                </a:solidFill>
              </a:rPr>
              <a:t>Università degli studi di Foggia</a:t>
            </a:r>
            <a:r>
              <a:rPr lang="hr-HR" sz="1800" cap="all" dirty="0" smtClean="0">
                <a:solidFill>
                  <a:schemeClr val="bg1"/>
                </a:solidFill>
              </a:rPr>
              <a:t> </a:t>
            </a:r>
            <a:r>
              <a:rPr lang="hr-HR" sz="1800" dirty="0" smtClean="0">
                <a:solidFill>
                  <a:schemeClr val="bg1"/>
                </a:solidFill>
              </a:rPr>
              <a:t>(Italija)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46156" y="365129"/>
            <a:ext cx="7888637" cy="1325563"/>
          </a:xfrm>
        </p:spPr>
        <p:txBody>
          <a:bodyPr anchor="b">
            <a:normAutofit/>
          </a:bodyPr>
          <a:lstStyle/>
          <a:p>
            <a:pPr algn="r">
              <a:lnSpc>
                <a:spcPct val="120000"/>
              </a:lnSpc>
            </a:pPr>
            <a:r>
              <a:rPr lang="hr-H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Putujte i učite.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290" y="1825625"/>
            <a:ext cx="3408510" cy="2010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9" r="8563" b="9684"/>
          <a:stretch/>
        </p:blipFill>
        <p:spPr bwMode="auto">
          <a:xfrm>
            <a:off x="7945290" y="4185008"/>
            <a:ext cx="3405298" cy="21268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95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1152</TotalTime>
  <Words>1261</Words>
  <Application>Microsoft Office PowerPoint</Application>
  <PresentationFormat>Widescreen</PresentationFormat>
  <Paragraphs>171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Comic Sans MS</vt:lpstr>
      <vt:lpstr>Office Theme</vt:lpstr>
      <vt:lpstr>PowerPoint Presentation</vt:lpstr>
      <vt:lpstr>Zanimanje prehrambeni tehnolog</vt:lpstr>
      <vt:lpstr>Dođite na Veleučilište u Karlovcu studirajte u suvremeno opremljenom prostoru</vt:lpstr>
      <vt:lpstr>Dođite na Veleučilište u Karlovcu studirajte u suvremeno opremljenom prostoru</vt:lpstr>
      <vt:lpstr>Stručni studij prehrambena tehnologija</vt:lpstr>
      <vt:lpstr>Stručni studij prehrambena tehnologija</vt:lpstr>
      <vt:lpstr>Stručni studij prehrambena tehnologija</vt:lpstr>
      <vt:lpstr>… praksa čini profesionalca.</vt:lpstr>
      <vt:lpstr>Putujte i učite.</vt:lpstr>
      <vt:lpstr>Zašto studirati kod nas?</vt:lpstr>
      <vt:lpstr>Naši studenti…</vt:lpstr>
      <vt:lpstr>Naši studenti…</vt:lpstr>
      <vt:lpstr>Naši studenti…</vt:lpstr>
      <vt:lpstr>Naši studenti…</vt:lpstr>
      <vt:lpstr>Što kada se završi stručni studij?</vt:lpstr>
      <vt:lpstr>Kako su se snašli naši studenti?</vt:lpstr>
      <vt:lpstr>Kako su se snašli naši studenti?</vt:lpstr>
      <vt:lpstr>Kako su se snašli naši studenti?</vt:lpstr>
      <vt:lpstr>Kako su se snašli naši studenti?</vt:lpstr>
      <vt:lpstr>Informirajte se o našem studiju</vt:lpstr>
      <vt:lpstr>Osamostalite se i dođite studirati u Karlovac</vt:lpstr>
      <vt:lpstr>Osamostalite se i dođite studirati u Karlovac</vt:lpstr>
      <vt:lpstr>Osamostalite se i dođite studirati u Karlovac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Bojan</cp:lastModifiedBy>
  <cp:revision>161</cp:revision>
  <dcterms:created xsi:type="dcterms:W3CDTF">2020-10-22T20:03:46Z</dcterms:created>
  <dcterms:modified xsi:type="dcterms:W3CDTF">2022-02-08T10:05:42Z</dcterms:modified>
</cp:coreProperties>
</file>